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52"/>
  </p:notesMasterIdLst>
  <p:sldIdLst>
    <p:sldId id="256" r:id="rId2"/>
    <p:sldId id="305" r:id="rId3"/>
    <p:sldId id="257" r:id="rId4"/>
    <p:sldId id="299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30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301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6" r:id="rId37"/>
    <p:sldId id="302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303" r:id="rId50"/>
    <p:sldId id="30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FCF5FD"/>
    <a:srgbClr val="FFFF99"/>
    <a:srgbClr val="E7D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8772" autoAdjust="0"/>
  </p:normalViewPr>
  <p:slideViewPr>
    <p:cSldViewPr snapToGrid="0">
      <p:cViewPr varScale="1">
        <p:scale>
          <a:sx n="102" d="100"/>
          <a:sy n="102" d="100"/>
        </p:scale>
        <p:origin x="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84FE5-E1E5-48BF-8F07-7C414EA03B5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815A4-3DEE-4B9C-8056-C43A32E70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4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1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5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bs-Latn-BA" dirty="0"/>
              <a:t>da sadrži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endParaRPr lang="bs-Latn-BA" dirty="0"/>
          </a:p>
          <a:p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sz="1200" dirty="0">
                <a:solidFill>
                  <a:srgbClr val="7030A0"/>
                </a:solidFill>
              </a:rPr>
              <a:t>Nastavak</a:t>
            </a:r>
            <a:r>
              <a:rPr lang="bs-Cyrl-BA" dirty="0"/>
              <a:t> </a:t>
            </a:r>
            <a:r>
              <a:rPr lang="bs-Latn-BA" dirty="0"/>
              <a:t>sažetka</a:t>
            </a:r>
            <a:r>
              <a:rPr lang="bs-Cyrl-BA" dirty="0"/>
              <a:t> </a:t>
            </a:r>
            <a:r>
              <a:rPr lang="bs-Latn-BA" sz="1200" dirty="0">
                <a:solidFill>
                  <a:srgbClr val="7030A0"/>
                </a:solidFill>
              </a:rPr>
              <a:t>objašnjenje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4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6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bs-Latn-BA" dirty="0"/>
              <a:t>j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člancima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04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je to </a:t>
            </a:r>
            <a:r>
              <a:rPr lang="en-US" dirty="0" err="1"/>
              <a:t>odgovarajuće</a:t>
            </a:r>
            <a:r>
              <a:rPr lang="en-US" dirty="0"/>
              <a:t> za </a:t>
            </a:r>
            <a:r>
              <a:rPr lang="en-US" dirty="0" err="1"/>
              <a:t>odabrani</a:t>
            </a:r>
            <a:r>
              <a:rPr lang="en-US" dirty="0"/>
              <a:t> problem,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kartu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mapu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bs-Latn-BA" dirty="0"/>
              <a:t>zraka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Google Maps)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se </a:t>
            </a:r>
            <a:r>
              <a:rPr lang="en-US" dirty="0" err="1"/>
              <a:t>vidi</a:t>
            </a:r>
            <a:r>
              <a:rPr lang="en-US" dirty="0"/>
              <a:t> </a:t>
            </a:r>
            <a:r>
              <a:rPr lang="en-US" dirty="0" err="1"/>
              <a:t>geografska</a:t>
            </a:r>
            <a:r>
              <a:rPr lang="en-US" dirty="0"/>
              <a:t> zona </a:t>
            </a:r>
            <a:r>
              <a:rPr lang="en-US" dirty="0" err="1"/>
              <a:t>obuhvaćena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38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bs-Latn-BA" dirty="0"/>
              <a:t>k</a:t>
            </a:r>
            <a:r>
              <a:rPr lang="en-US" dirty="0" err="1"/>
              <a:t>ljučite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citate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pisama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predstavnika</a:t>
            </a:r>
            <a:r>
              <a:rPr lang="en-US" dirty="0"/>
              <a:t>/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u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navodi</a:t>
            </a:r>
            <a:r>
              <a:rPr lang="en-US" dirty="0"/>
              <a:t> </a:t>
            </a:r>
            <a:r>
              <a:rPr lang="en-US" dirty="0" err="1"/>
              <a:t>njihovo</a:t>
            </a:r>
            <a:r>
              <a:rPr lang="en-US" dirty="0"/>
              <a:t> </a:t>
            </a:r>
            <a:r>
              <a:rPr lang="en-US" dirty="0" err="1"/>
              <a:t>viđenje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</a:p>
          <a:p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1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problem.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problem,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anketiranih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, </a:t>
            </a:r>
            <a:r>
              <a:rPr lang="en-US" dirty="0" err="1"/>
              <a:t>učenika</a:t>
            </a:r>
            <a:r>
              <a:rPr lang="en-US" dirty="0"/>
              <a:t>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istražuju</a:t>
            </a:r>
            <a:r>
              <a:rPr lang="en-US" dirty="0"/>
              <a:t> problem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dešavanja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dokumentuju</a:t>
            </a:r>
            <a:r>
              <a:rPr lang="en-US" dirty="0"/>
              <a:t> da se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istraživanju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4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– </a:t>
            </a:r>
            <a:r>
              <a:rPr lang="en-US" dirty="0" err="1"/>
              <a:t>samo</a:t>
            </a:r>
            <a:r>
              <a:rPr lang="en-US" dirty="0"/>
              <a:t> one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najvažnije</a:t>
            </a:r>
            <a:r>
              <a:rPr lang="en-US" dirty="0"/>
              <a:t> za </a:t>
            </a:r>
            <a:r>
              <a:rPr lang="en-US" dirty="0" err="1"/>
              <a:t>dokumentovanje</a:t>
            </a:r>
            <a:r>
              <a:rPr lang="en-US" dirty="0"/>
              <a:t>/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sažetke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;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grafikone</a:t>
            </a:r>
            <a:r>
              <a:rPr lang="en-US" dirty="0"/>
              <a:t>, </a:t>
            </a:r>
            <a:r>
              <a:rPr lang="en-US" dirty="0" err="1"/>
              <a:t>dija</a:t>
            </a:r>
            <a:r>
              <a:rPr lang="bs-Latn-BA" dirty="0"/>
              <a:t>g</a:t>
            </a:r>
            <a:r>
              <a:rPr lang="en-US" dirty="0" err="1"/>
              <a:t>rame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GRAFIKE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prezentuju</a:t>
            </a:r>
            <a:r>
              <a:rPr lang="en-US" dirty="0"/>
              <a:t> </a:t>
            </a:r>
            <a:r>
              <a:rPr lang="en-US" dirty="0" err="1"/>
              <a:t>važne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Kompletne</a:t>
            </a:r>
            <a:r>
              <a:rPr lang="en-US" dirty="0"/>
              <a:t> </a:t>
            </a:r>
            <a:r>
              <a:rPr lang="en-US" dirty="0" err="1"/>
              <a:t>izvještaje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relevantne</a:t>
            </a:r>
            <a:r>
              <a:rPr lang="en-US" dirty="0"/>
              <a:t> </a:t>
            </a:r>
            <a:r>
              <a:rPr lang="en-US" dirty="0" err="1"/>
              <a:t>dokumente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8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Objašnjenje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40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 klipa u trajanju od 4 minute </a:t>
            </a:r>
            <a:r>
              <a:rPr lang="pl-PL" b="0" dirty="0"/>
              <a:t>u kojem jedan učenik prezentuje, a nakon toga drugi</a:t>
            </a:r>
            <a:r>
              <a:rPr lang="bs-Cyrl-BA" b="0" dirty="0"/>
              <a:t>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15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da </a:t>
            </a:r>
            <a:r>
              <a:rPr lang="en-US" dirty="0" err="1"/>
              <a:t>svaka</a:t>
            </a:r>
            <a:r>
              <a:rPr lang="en-US" dirty="0"/>
              <a:t> 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en-US" dirty="0" err="1"/>
              <a:t>listi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55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da </a:t>
            </a:r>
            <a:r>
              <a:rPr lang="en-US" dirty="0" err="1"/>
              <a:t>svaka</a:t>
            </a:r>
            <a:r>
              <a:rPr lang="en-US" dirty="0"/>
              <a:t> 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en-US" dirty="0" err="1"/>
              <a:t>listi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i="0" dirty="0"/>
              <a:t>za </a:t>
            </a:r>
            <a:r>
              <a:rPr lang="en-US" b="1" i="0" dirty="0" err="1"/>
              <a:t>svaku</a:t>
            </a:r>
            <a:r>
              <a:rPr lang="en-US" b="1" i="0" dirty="0"/>
              <a:t> </a:t>
            </a:r>
            <a:r>
              <a:rPr lang="en-US" b="1" i="0" dirty="0" err="1"/>
              <a:t>alternativnu</a:t>
            </a:r>
            <a:r>
              <a:rPr lang="en-US" b="1" i="0" dirty="0"/>
              <a:t> </a:t>
            </a:r>
            <a:r>
              <a:rPr lang="en-US" b="1" i="0" dirty="0" err="1"/>
              <a:t>mjeru</a:t>
            </a:r>
            <a:r>
              <a:rPr lang="en-US" b="1" i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36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da </a:t>
            </a:r>
            <a:r>
              <a:rPr lang="en-US" dirty="0" err="1"/>
              <a:t>svaka</a:t>
            </a:r>
            <a:r>
              <a:rPr lang="en-US" dirty="0"/>
              <a:t> 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en-US" dirty="0" err="1"/>
              <a:t>listi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12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mini-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pokazuju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,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grafikon</a:t>
            </a:r>
            <a:r>
              <a:rPr lang="en-US" dirty="0"/>
              <a:t> koji </a:t>
            </a:r>
            <a:r>
              <a:rPr lang="en-US" dirty="0" err="1"/>
              <a:t>prikazuje</a:t>
            </a:r>
            <a:r>
              <a:rPr lang="en-US" dirty="0"/>
              <a:t> </a:t>
            </a:r>
            <a:r>
              <a:rPr lang="en-US" dirty="0" err="1"/>
              <a:t>procenat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svaku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za </a:t>
            </a:r>
            <a:r>
              <a:rPr lang="en-US" dirty="0" err="1"/>
              <a:t>grafikon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58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realizovati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specifičnu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grafikonom</a:t>
            </a:r>
            <a:r>
              <a:rPr lang="en-US" dirty="0"/>
              <a:t>, </a:t>
            </a:r>
            <a:r>
              <a:rPr lang="en-US" dirty="0" err="1"/>
              <a:t>tabelom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, a </a:t>
            </a:r>
            <a:r>
              <a:rPr lang="en-US" dirty="0" err="1"/>
              <a:t>anketne</a:t>
            </a:r>
            <a:r>
              <a:rPr lang="en-US" dirty="0"/>
              <a:t> </a:t>
            </a:r>
            <a:r>
              <a:rPr lang="en-US" dirty="0" err="1"/>
              <a:t>listiće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85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bile </a:t>
            </a:r>
            <a:r>
              <a:rPr lang="en-US" dirty="0" err="1"/>
              <a:t>realizovane</a:t>
            </a:r>
            <a:r>
              <a:rPr lang="en-US" dirty="0"/>
              <a:t> u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, </a:t>
            </a:r>
            <a:r>
              <a:rPr lang="en-US" dirty="0" err="1"/>
              <a:t>informacije</a:t>
            </a:r>
            <a:r>
              <a:rPr lang="en-US" dirty="0"/>
              <a:t> o tome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naći</a:t>
            </a:r>
            <a:r>
              <a:rPr lang="en-US" dirty="0"/>
              <a:t> u </a:t>
            </a:r>
            <a:r>
              <a:rPr lang="en-US" dirty="0" err="1"/>
              <a:t>medijima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internet </a:t>
            </a:r>
            <a:r>
              <a:rPr lang="en-US" dirty="0" err="1"/>
              <a:t>portalima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dopisima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relevantnim</a:t>
            </a:r>
            <a:r>
              <a:rPr lang="en-US" dirty="0"/>
              <a:t> </a:t>
            </a:r>
            <a:r>
              <a:rPr lang="bs-Latn-BA" dirty="0"/>
              <a:t>w</a:t>
            </a:r>
            <a:r>
              <a:rPr lang="en-US" dirty="0"/>
              <a:t>eb </a:t>
            </a:r>
            <a:r>
              <a:rPr lang="en-US" dirty="0" err="1"/>
              <a:t>stranicama</a:t>
            </a:r>
            <a:r>
              <a:rPr lang="en-US" dirty="0"/>
              <a:t>.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cjel</a:t>
            </a:r>
            <a:r>
              <a:rPr lang="bs-Latn-BA" dirty="0"/>
              <a:t>o</a:t>
            </a:r>
            <a:r>
              <a:rPr lang="en-US" dirty="0" err="1"/>
              <a:t>kupne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dopise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neka</a:t>
            </a:r>
            <a:r>
              <a:rPr lang="en-US" dirty="0"/>
              <a:t> </a:t>
            </a:r>
            <a:r>
              <a:rPr lang="en-US" dirty="0" err="1"/>
              <a:t>dokumentacija</a:t>
            </a:r>
            <a:r>
              <a:rPr lang="en-US" dirty="0"/>
              <a:t> </a:t>
            </a:r>
            <a:r>
              <a:rPr lang="en-US" dirty="0" err="1"/>
              <a:t>podržava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naveli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njene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, a </a:t>
            </a:r>
            <a:r>
              <a:rPr lang="en-US" dirty="0" err="1"/>
              <a:t>cjelokupnu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46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</a:t>
            </a:r>
            <a:r>
              <a:rPr lang="en-US" dirty="0" err="1"/>
              <a:t>portf</a:t>
            </a:r>
            <a:r>
              <a:rPr lang="bs-Latn-BA" dirty="0"/>
              <a:t>o</a:t>
            </a:r>
            <a:r>
              <a:rPr lang="en-US" dirty="0" err="1"/>
              <a:t>lio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50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30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Latn-BA" dirty="0"/>
          </a:p>
          <a:p>
            <a:r>
              <a:rPr lang="bs-Latn-BA" b="1" dirty="0"/>
              <a:t>-</a:t>
            </a: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r>
              <a:rPr lang="en-US" b="1" dirty="0"/>
              <a:t>ILI </a:t>
            </a:r>
            <a:endParaRPr lang="bs-Latn-BA" b="1" dirty="0"/>
          </a:p>
          <a:p>
            <a:r>
              <a:rPr lang="pl-PL" b="1" dirty="0"/>
              <a:t>-JEDNOG video klipa u trajanju od 4 minute </a:t>
            </a:r>
            <a:r>
              <a:rPr lang="pl-PL" b="0" dirty="0"/>
              <a:t>u kojem jedan učenik prezentuje,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7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200 </a:t>
            </a:r>
            <a:r>
              <a:rPr lang="en-US" dirty="0" err="1"/>
              <a:t>i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(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)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da </a:t>
            </a:r>
            <a:r>
              <a:rPr lang="en-US" dirty="0" err="1"/>
              <a:t>podržite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predstavili</a:t>
            </a:r>
            <a:r>
              <a:rPr lang="en-US" dirty="0"/>
              <a:t>, da </a:t>
            </a:r>
            <a:r>
              <a:rPr lang="en-US" dirty="0" err="1"/>
              <a:t>modifikujete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kombinujete</a:t>
            </a:r>
            <a:r>
              <a:rPr lang="en-US" dirty="0"/>
              <a:t> </a:t>
            </a:r>
            <a:r>
              <a:rPr lang="en-US" dirty="0" err="1"/>
              <a:t>elemente</a:t>
            </a:r>
            <a:r>
              <a:rPr lang="en-US" dirty="0"/>
              <a:t> </a:t>
            </a:r>
            <a:r>
              <a:rPr lang="en-US" dirty="0" err="1"/>
              <a:t>predstavljenih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da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kreirati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Osigurajte</a:t>
            </a:r>
            <a:r>
              <a:rPr lang="en-US" dirty="0"/>
              <a:t> da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potrebni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(u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za </a:t>
            </a:r>
            <a:r>
              <a:rPr lang="en-US" dirty="0" err="1"/>
              <a:t>procjenu</a:t>
            </a:r>
            <a:r>
              <a:rPr lang="en-US" dirty="0"/>
              <a:t>)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uključeni</a:t>
            </a:r>
            <a:r>
              <a:rPr lang="en-US" dirty="0"/>
              <a:t> u </a:t>
            </a:r>
            <a:r>
              <a:rPr lang="en-US" dirty="0" err="1"/>
              <a:t>sažetak</a:t>
            </a:r>
            <a:r>
              <a:rPr lang="en-US" dirty="0"/>
              <a:t> koji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6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/>
              <a:t>Nastavak sažetka politike vašeg razreda (nije nužno)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01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dokumentovali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3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bs-Latn-BA" dirty="0"/>
              <a:t>j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člancima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6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osigurat</a:t>
            </a:r>
            <a:r>
              <a:rPr lang="bs-Latn-BA" dirty="0"/>
              <a:t>i</a:t>
            </a:r>
            <a:r>
              <a:rPr lang="en-US" dirty="0"/>
              <a:t> da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suprotnosti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važećim</a:t>
            </a:r>
            <a:r>
              <a:rPr lang="en-US" dirty="0"/>
              <a:t> </a:t>
            </a:r>
            <a:r>
              <a:rPr lang="en-US" dirty="0" err="1"/>
              <a:t>ustavom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kontaktirati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predstavnike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pravnike</a:t>
            </a:r>
            <a:r>
              <a:rPr lang="en-US" dirty="0"/>
              <a:t>/</a:t>
            </a:r>
            <a:r>
              <a:rPr lang="en-US" dirty="0" err="1"/>
              <a:t>sudija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identifikovali</a:t>
            </a:r>
            <a:r>
              <a:rPr lang="en-US" dirty="0"/>
              <a:t> </a:t>
            </a:r>
            <a:r>
              <a:rPr lang="en-US" dirty="0" err="1"/>
              <a:t>eventualna</a:t>
            </a:r>
            <a:r>
              <a:rPr lang="en-US" dirty="0"/>
              <a:t> </a:t>
            </a:r>
            <a:r>
              <a:rPr lang="en-US" dirty="0" err="1"/>
              <a:t>sporna</a:t>
            </a:r>
            <a:r>
              <a:rPr lang="en-US" dirty="0"/>
              <a:t> </a:t>
            </a:r>
            <a:r>
              <a:rPr lang="en-US" dirty="0" err="1"/>
              <a:t>pitanja</a:t>
            </a:r>
            <a:r>
              <a:rPr lang="en-US" dirty="0"/>
              <a:t>.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popuniti</a:t>
            </a:r>
            <a:r>
              <a:rPr lang="en-US" dirty="0"/>
              <a:t> „</a:t>
            </a:r>
            <a:r>
              <a:rPr lang="en-US" dirty="0" err="1"/>
              <a:t>Upitnik</a:t>
            </a:r>
            <a:r>
              <a:rPr lang="en-US" dirty="0"/>
              <a:t> za </a:t>
            </a:r>
            <a:r>
              <a:rPr lang="en-US" dirty="0" err="1"/>
              <a:t>provjeru</a:t>
            </a:r>
            <a:r>
              <a:rPr lang="en-US" dirty="0"/>
              <a:t> –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“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Pisani </a:t>
            </a:r>
            <a:r>
              <a:rPr lang="en-US" dirty="0" err="1"/>
              <a:t>sažeta</a:t>
            </a:r>
            <a:r>
              <a:rPr lang="bs-Latn-BA" dirty="0"/>
              <a:t>k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1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vezane</a:t>
            </a:r>
            <a:r>
              <a:rPr lang="en-US" dirty="0"/>
              <a:t> za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en-US" dirty="0"/>
              <a:t>. Ovo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uticati</a:t>
            </a:r>
            <a:r>
              <a:rPr lang="en-US" dirty="0"/>
              <a:t> </a:t>
            </a:r>
            <a:r>
              <a:rPr lang="en-US" dirty="0" err="1"/>
              <a:t>predložena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, </a:t>
            </a:r>
            <a:r>
              <a:rPr lang="en-US" dirty="0" err="1"/>
              <a:t>nivoe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odgovorne</a:t>
            </a:r>
            <a:r>
              <a:rPr lang="en-US" dirty="0"/>
              <a:t> za </a:t>
            </a:r>
            <a:r>
              <a:rPr lang="en-US" dirty="0" err="1"/>
              <a:t>implementaciju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</a:t>
            </a:r>
            <a:r>
              <a:rPr lang="en-US" dirty="0" err="1"/>
              <a:t>politiku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340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Publikacije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dokumenti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organa </a:t>
            </a:r>
            <a:r>
              <a:rPr lang="en-US" dirty="0" err="1"/>
              <a:t>vlasti</a:t>
            </a:r>
            <a:r>
              <a:rPr lang="en-US" dirty="0"/>
              <a:t> koji </a:t>
            </a:r>
            <a:r>
              <a:rPr lang="en-US" dirty="0" err="1"/>
              <a:t>podržavaju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navedene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o </a:t>
            </a:r>
            <a:r>
              <a:rPr lang="en-US" dirty="0" err="1"/>
              <a:t>izjavi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bi </a:t>
            </a:r>
            <a:r>
              <a:rPr lang="en-US" dirty="0" err="1"/>
              <a:t>primjereni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.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citate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ubaciti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publikacije</a:t>
            </a:r>
            <a:r>
              <a:rPr lang="en-US" dirty="0"/>
              <a:t>/</a:t>
            </a:r>
            <a:r>
              <a:rPr lang="en-US" dirty="0" err="1"/>
              <a:t>dokumenta</a:t>
            </a:r>
            <a:r>
              <a:rPr lang="en-US" dirty="0"/>
              <a:t>, a </a:t>
            </a:r>
            <a:r>
              <a:rPr lang="en-US" dirty="0" err="1"/>
              <a:t>kompletan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citate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pisama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oponenata</a:t>
            </a:r>
            <a:r>
              <a:rPr lang="en-US" dirty="0"/>
              <a:t> (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interesnih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)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87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našeg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4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predlažete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Cyrl-BA" dirty="0"/>
          </a:p>
          <a:p>
            <a:pPr marL="171450" indent="-171450">
              <a:buFontTx/>
              <a:buChar char="-"/>
            </a:pP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</a:t>
            </a:r>
            <a:r>
              <a:rPr lang="en-US" b="1" dirty="0"/>
              <a:t>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 klipa u trajanju od 4 minute </a:t>
            </a:r>
            <a:r>
              <a:rPr lang="pl-PL" b="0" dirty="0"/>
              <a:t>u kojem jedan učenik prezentuje,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476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502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592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anketa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ta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uključena</a:t>
            </a:r>
            <a:r>
              <a:rPr lang="en-US" dirty="0"/>
              <a:t> u </a:t>
            </a:r>
            <a:r>
              <a:rPr lang="en-US" dirty="0" err="1"/>
              <a:t>pisani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, a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17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započeli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realizacijom</a:t>
            </a:r>
            <a:r>
              <a:rPr lang="en-US" dirty="0"/>
              <a:t> </a:t>
            </a:r>
            <a:r>
              <a:rPr lang="en-US" dirty="0" err="1"/>
              <a:t>akcionog</a:t>
            </a:r>
            <a:r>
              <a:rPr lang="en-US" dirty="0"/>
              <a:t> plana,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zaključke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redove</a:t>
            </a:r>
            <a:r>
              <a:rPr lang="en-US" dirty="0"/>
              <a:t> </a:t>
            </a:r>
            <a:r>
              <a:rPr lang="en-US" dirty="0" err="1"/>
              <a:t>sastanaka</a:t>
            </a:r>
            <a:r>
              <a:rPr lang="en-US" dirty="0"/>
              <a:t> (video </a:t>
            </a:r>
            <a:r>
              <a:rPr lang="en-US" dirty="0" err="1"/>
              <a:t>poziva</a:t>
            </a:r>
            <a:r>
              <a:rPr lang="en-US" dirty="0"/>
              <a:t>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prezentovali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plan </a:t>
            </a:r>
            <a:r>
              <a:rPr lang="en-US" dirty="0" err="1"/>
              <a:t>akcije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17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izjave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od </a:t>
            </a:r>
            <a:r>
              <a:rPr lang="en-US" dirty="0" err="1"/>
              <a:t>uticajnih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vladinih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dokumentuju</a:t>
            </a:r>
            <a:r>
              <a:rPr lang="en-US" dirty="0"/>
              <a:t> da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aktivno</a:t>
            </a:r>
            <a:r>
              <a:rPr lang="en-US" dirty="0"/>
              <a:t> </a:t>
            </a:r>
            <a:r>
              <a:rPr lang="en-US" dirty="0" err="1"/>
              <a:t>radili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dobijanju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akcioni</a:t>
            </a:r>
            <a:r>
              <a:rPr lang="en-US" dirty="0"/>
              <a:t> plan. Ova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takođe</a:t>
            </a:r>
            <a:r>
              <a:rPr lang="bs-Latn-BA" dirty="0"/>
              <a:t>r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dokumentovati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proveli</a:t>
            </a:r>
            <a:r>
              <a:rPr lang="en-US" dirty="0"/>
              <a:t> </a:t>
            </a:r>
            <a:r>
              <a:rPr lang="en-US" dirty="0" err="1"/>
              <a:t>radeći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projektu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45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detalje</a:t>
            </a:r>
            <a:r>
              <a:rPr lang="en-US" dirty="0"/>
              <a:t> </a:t>
            </a:r>
            <a:r>
              <a:rPr lang="en-US" dirty="0" err="1"/>
              <a:t>peticija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sporazuma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uspjeli</a:t>
            </a:r>
            <a:r>
              <a:rPr lang="en-US" dirty="0"/>
              <a:t> </a:t>
            </a:r>
            <a:r>
              <a:rPr lang="en-US" dirty="0" err="1"/>
              <a:t>realizovati</a:t>
            </a:r>
            <a:r>
              <a:rPr lang="en-US" dirty="0"/>
              <a:t>. </a:t>
            </a:r>
            <a:r>
              <a:rPr lang="en-US" dirty="0" err="1"/>
              <a:t>Peticije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sporazume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330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dizajnirali</a:t>
            </a:r>
            <a:r>
              <a:rPr lang="en-US" dirty="0"/>
              <a:t> </a:t>
            </a:r>
            <a:r>
              <a:rPr lang="en-US" dirty="0" err="1"/>
              <a:t>naljepnice</a:t>
            </a:r>
            <a:r>
              <a:rPr lang="en-US" dirty="0"/>
              <a:t> za automobile, </a:t>
            </a:r>
            <a:r>
              <a:rPr lang="en-US" dirty="0" err="1"/>
              <a:t>bedževe</a:t>
            </a:r>
            <a:r>
              <a:rPr lang="en-US" dirty="0"/>
              <a:t>, </a:t>
            </a:r>
            <a:r>
              <a:rPr lang="en-US" dirty="0" err="1"/>
              <a:t>postere</a:t>
            </a:r>
            <a:r>
              <a:rPr lang="en-US" dirty="0"/>
              <a:t>, </a:t>
            </a:r>
            <a:r>
              <a:rPr lang="en-US" dirty="0" err="1"/>
              <a:t>letke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info-</a:t>
            </a:r>
            <a:r>
              <a:rPr lang="en-US" dirty="0" err="1"/>
              <a:t>materijale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informisali</a:t>
            </a:r>
            <a:r>
              <a:rPr lang="en-US" dirty="0"/>
              <a:t> </a:t>
            </a:r>
            <a:r>
              <a:rPr lang="en-US" dirty="0" err="1"/>
              <a:t>članove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o </a:t>
            </a:r>
            <a:r>
              <a:rPr lang="en-US" dirty="0" err="1"/>
              <a:t>predloženoj</a:t>
            </a:r>
            <a:r>
              <a:rPr lang="en-US" dirty="0"/>
              <a:t> </a:t>
            </a:r>
            <a:r>
              <a:rPr lang="en-US" dirty="0" err="1"/>
              <a:t>mjeri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predstavite</a:t>
            </a:r>
            <a:r>
              <a:rPr lang="en-US" dirty="0"/>
              <a:t> </a:t>
            </a:r>
            <a:r>
              <a:rPr lang="en-US" dirty="0" err="1"/>
              <a:t>dizajn</a:t>
            </a:r>
            <a:r>
              <a:rPr lang="en-US" dirty="0"/>
              <a:t> </a:t>
            </a:r>
            <a:r>
              <a:rPr lang="en-US" dirty="0" err="1"/>
              <a:t>tih</a:t>
            </a:r>
            <a:r>
              <a:rPr lang="en-US" dirty="0"/>
              <a:t> info-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9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postavite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</a:t>
            </a:r>
            <a:r>
              <a:rPr lang="en-US" dirty="0" err="1"/>
              <a:t>vašu</a:t>
            </a:r>
            <a:r>
              <a:rPr lang="en-US" dirty="0"/>
              <a:t> </a:t>
            </a:r>
            <a:r>
              <a:rPr lang="en-US" dirty="0" err="1"/>
              <a:t>aktivnu</a:t>
            </a:r>
            <a:r>
              <a:rPr lang="en-US" dirty="0"/>
              <a:t> </a:t>
            </a:r>
            <a:r>
              <a:rPr lang="en-US" dirty="0" err="1"/>
              <a:t>uključenost</a:t>
            </a:r>
            <a:r>
              <a:rPr lang="en-US" dirty="0"/>
              <a:t> u </a:t>
            </a:r>
            <a:r>
              <a:rPr lang="en-US" dirty="0" err="1"/>
              <a:t>traženje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realizaciju</a:t>
            </a:r>
            <a:r>
              <a:rPr lang="en-US" dirty="0"/>
              <a:t> </a:t>
            </a:r>
            <a:r>
              <a:rPr lang="en-US" dirty="0" err="1"/>
              <a:t>akcionog</a:t>
            </a:r>
            <a:r>
              <a:rPr lang="en-US" dirty="0"/>
              <a:t> plana.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7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pregled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/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za </a:t>
            </a:r>
            <a:r>
              <a:rPr lang="en-US" dirty="0" err="1"/>
              <a:t>realizaciju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akcionog</a:t>
            </a:r>
            <a:r>
              <a:rPr lang="en-US" dirty="0"/>
              <a:t> plana,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načine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ta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planirate</a:t>
            </a:r>
            <a:r>
              <a:rPr lang="en-US" dirty="0"/>
              <a:t> </a:t>
            </a:r>
            <a:r>
              <a:rPr lang="en-US" dirty="0" err="1"/>
              <a:t>obezbijediti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038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Akcioni</a:t>
            </a:r>
            <a:r>
              <a:rPr lang="en-US" dirty="0"/>
              <a:t> plan).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86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 klipa u trajanju od 4 minute</a:t>
            </a:r>
            <a:r>
              <a:rPr lang="pl-PL" b="0" dirty="0"/>
              <a:t> u kojem jedan učenik prezentuje,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508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osvrta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naučeno</a:t>
            </a:r>
            <a:r>
              <a:rPr lang="en-US" dirty="0"/>
              <a:t> za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rečenicu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dvije</a:t>
            </a:r>
            <a:r>
              <a:rPr lang="en-US" dirty="0"/>
              <a:t>. </a:t>
            </a:r>
          </a:p>
          <a:p>
            <a:r>
              <a:rPr lang="en-US" dirty="0" err="1"/>
              <a:t>Pravilo</a:t>
            </a:r>
            <a:r>
              <a:rPr lang="en-US" dirty="0"/>
              <a:t> je da u </a:t>
            </a:r>
            <a:r>
              <a:rPr lang="en-US" dirty="0" err="1"/>
              <a:t>osvrtu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učestvuje</a:t>
            </a:r>
            <a:r>
              <a:rPr lang="en-US" dirty="0"/>
              <a:t>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/>
              <a:t>učestvovao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projektu</a:t>
            </a:r>
            <a:r>
              <a:rPr lang="en-US" dirty="0"/>
              <a:t>.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en-US" dirty="0" err="1"/>
              <a:t>pojedinačna</a:t>
            </a:r>
            <a:r>
              <a:rPr lang="en-US" dirty="0"/>
              <a:t> </a:t>
            </a:r>
            <a:r>
              <a:rPr lang="en-US" dirty="0" err="1"/>
              <a:t>mišljenja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o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radu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 </a:t>
            </a:r>
            <a:r>
              <a:rPr lang="en-US" dirty="0" err="1"/>
              <a:t>iskustvima</a:t>
            </a:r>
            <a:r>
              <a:rPr lang="en-US" dirty="0"/>
              <a:t> </a:t>
            </a:r>
            <a:r>
              <a:rPr lang="en-US" dirty="0" err="1"/>
              <a:t>cijelog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9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10C3-D370-44E4-BA7E-BB6DDDF0F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716B6-1DCB-4D95-A60F-4D9A309A6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E9E41-3650-4CA6-A622-501C6626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11/5/2024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2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E9534-E3B7-4D57-827F-5FCA1E23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DAF0-3084-4D87-B2F3-BDD8BA6CD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B7898-5360-49B6-A279-0459A9D3C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3FA9E-01CE-4768-94A9-8C75BCD8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BA2D8-C846-41D5-B5E4-188A43BD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09B0-FEE8-41E7-8E95-4E7686CE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5164-E63A-40EB-9C8E-31960E793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281EB-146A-4CF1-B758-2843D54A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9985B-6CC2-4F86-84B6-1DEFCE3D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47F5D-0AFD-42DE-8D1C-1F165714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0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0BF1-00EA-4866-9D94-4181D18F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7FE4A-E732-4DF0-993B-92C68DB13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3EEBE-300E-4C7E-B563-D7733A9C3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FC79F-AB54-4FC0-9C84-07B29AC9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7F504-1A66-470F-83B0-3AD0585A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A4E04-0436-4350-81DB-2FB79E80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7386-491C-4BD9-B39D-F113D7EE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F35B5-A720-4FA8-A070-47A24694C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55CDC-E58F-41A1-9A6B-F22CF6663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7154B3-A80B-48C9-8B94-8A681CDDA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FB7B57-ED6D-4C33-9728-3F114A57D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88D3C1-96BA-43CD-BF51-0B5FC5CD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ED5DA-FFCA-4A05-BD0D-BB653B5B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BDF42-2584-4C70-ACA3-3E7AA41C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1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E102-89F4-4B37-BC3F-C238634E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F4FB51-F3FC-416D-A866-E8122B55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A0D42-CD99-4030-8719-318D7992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AA4FC-04CA-4E2B-9AFE-C9F89C18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7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46484-2B72-4DE7-92DC-C11AE630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966DD9-806D-46BA-9A83-33136467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D4A6-A2C8-430A-8CD4-A5AAF845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8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8123-7D58-4266-9830-55AD28D7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375D-C933-4F90-8E5C-23C6AAB51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06F53-1833-432A-B329-E7C54DFD5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FDB3E-C81A-4892-9EC7-1AB12F86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358CD-F025-431B-A968-B4B63001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6C5A-78EC-43AD-B713-DE34B585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AC50-7B40-4313-9F6B-282A2EF8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F098DF-E808-471B-9652-6EC7E0B11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D71D-D328-4B64-A5F5-52BD0D083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109CB-FA4D-47E3-AB04-E3B57E3B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C7897-86E1-4091-9B05-91311D50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3B00F-699B-41D9-95B5-35300438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5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6C10-F515-468F-97CD-3A51D713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25CE7-6CF4-4159-B065-8A62167CD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9C3E1-9A6E-45F4-8CF0-0E103007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0026-96D8-4932-97B2-6FFE219F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BB65-4F2D-4ADC-BF21-0FD87575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6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0524FB-748B-4941-8D00-C45CFCDE8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024B7-40E6-4463-BA94-75380EC05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150C5-CDDE-4349-81F5-DFD6CCE2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D27D5-331F-4A9B-8735-C29B68F5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877F-BBDA-4224-8D7B-6AD8CDBE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8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84434-F38A-4046-8916-AEAC2697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0691F-5D6F-4233-B7C8-689B7CE9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A1781-4926-46FC-8AA4-9364308AE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9285C-44BD-4A43-82C3-7EF400F3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5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F4BE-A81A-43B5-A841-57962F3E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15856A-4791-4A15-8A4D-554DE44CB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0ECF1-BD13-475E-A72B-0BF73BC3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D2F40-1ED4-48F0-BCAA-CE616FED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8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B67947-5589-4083-BB30-DF339E5FC005}"/>
              </a:ext>
            </a:extLst>
          </p:cNvPr>
          <p:cNvSpPr/>
          <p:nvPr userDrawn="1"/>
        </p:nvSpPr>
        <p:spPr>
          <a:xfrm>
            <a:off x="0" y="5867590"/>
            <a:ext cx="12192000" cy="990410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PROJEKT GRAĐANIN</a:t>
            </a:r>
            <a:endParaRPr lang="bs-Cyrl-BA" sz="28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ŠKOLSKA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godina</a:t>
            </a:r>
            <a:endParaRPr lang="en-US" sz="22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4BF45-6878-4A62-9B7D-ED62A7B5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5F5AB-0F1F-43BA-974D-1227D34C6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90F6E-7660-4414-B8D2-679970095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4274A-6E38-47D0-A32B-1B6EE241BB11}" type="datetimeFigureOut">
              <a:rPr lang="en-US" smtClean="0"/>
              <a:t>11/5/2024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8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9.xml"/><Relationship Id="rId18" Type="http://schemas.openxmlformats.org/officeDocument/2006/relationships/slide" Target="slide24.xml"/><Relationship Id="rId26" Type="http://schemas.openxmlformats.org/officeDocument/2006/relationships/slide" Target="slide35.xml"/><Relationship Id="rId39" Type="http://schemas.openxmlformats.org/officeDocument/2006/relationships/slide" Target="slide25.xml"/><Relationship Id="rId3" Type="http://schemas.openxmlformats.org/officeDocument/2006/relationships/slide" Target="slide50.xml"/><Relationship Id="rId21" Type="http://schemas.openxmlformats.org/officeDocument/2006/relationships/slide" Target="slide30.xml"/><Relationship Id="rId34" Type="http://schemas.openxmlformats.org/officeDocument/2006/relationships/slide" Target="slide45.xml"/><Relationship Id="rId7" Type="http://schemas.openxmlformats.org/officeDocument/2006/relationships/slide" Target="slide9.xml"/><Relationship Id="rId12" Type="http://schemas.openxmlformats.org/officeDocument/2006/relationships/slide" Target="slide16.xml"/><Relationship Id="rId17" Type="http://schemas.openxmlformats.org/officeDocument/2006/relationships/slide" Target="slide23.xml"/><Relationship Id="rId25" Type="http://schemas.openxmlformats.org/officeDocument/2006/relationships/slide" Target="slide34.xml"/><Relationship Id="rId33" Type="http://schemas.openxmlformats.org/officeDocument/2006/relationships/slide" Target="slide44.xml"/><Relationship Id="rId38" Type="http://schemas.openxmlformats.org/officeDocument/2006/relationships/slide" Target="slide14.xml"/><Relationship Id="rId2" Type="http://schemas.openxmlformats.org/officeDocument/2006/relationships/notesSlide" Target="../notesSlides/notesSlide2.xml"/><Relationship Id="rId16" Type="http://schemas.openxmlformats.org/officeDocument/2006/relationships/slide" Target="slide22.xml"/><Relationship Id="rId20" Type="http://schemas.openxmlformats.org/officeDocument/2006/relationships/slide" Target="slide29.xml"/><Relationship Id="rId29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2.xml"/><Relationship Id="rId24" Type="http://schemas.openxmlformats.org/officeDocument/2006/relationships/slide" Target="slide33.xml"/><Relationship Id="rId32" Type="http://schemas.openxmlformats.org/officeDocument/2006/relationships/slide" Target="slide43.xml"/><Relationship Id="rId37" Type="http://schemas.openxmlformats.org/officeDocument/2006/relationships/slide" Target="slide48.xml"/><Relationship Id="rId5" Type="http://schemas.openxmlformats.org/officeDocument/2006/relationships/slide" Target="slide7.xml"/><Relationship Id="rId15" Type="http://schemas.openxmlformats.org/officeDocument/2006/relationships/slide" Target="slide21.xml"/><Relationship Id="rId23" Type="http://schemas.openxmlformats.org/officeDocument/2006/relationships/slide" Target="slide32.xml"/><Relationship Id="rId28" Type="http://schemas.openxmlformats.org/officeDocument/2006/relationships/slide" Target="slide38.xml"/><Relationship Id="rId36" Type="http://schemas.openxmlformats.org/officeDocument/2006/relationships/slide" Target="slide47.xml"/><Relationship Id="rId10" Type="http://schemas.openxmlformats.org/officeDocument/2006/relationships/slide" Target="slide13.xml"/><Relationship Id="rId19" Type="http://schemas.openxmlformats.org/officeDocument/2006/relationships/slide" Target="slide27.xml"/><Relationship Id="rId31" Type="http://schemas.openxmlformats.org/officeDocument/2006/relationships/slide" Target="slide42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20.xml"/><Relationship Id="rId22" Type="http://schemas.openxmlformats.org/officeDocument/2006/relationships/slide" Target="slide31.xml"/><Relationship Id="rId27" Type="http://schemas.openxmlformats.org/officeDocument/2006/relationships/slide" Target="slide36.xml"/><Relationship Id="rId30" Type="http://schemas.openxmlformats.org/officeDocument/2006/relationships/slide" Target="slide41.xml"/><Relationship Id="rId35" Type="http://schemas.openxmlformats.org/officeDocument/2006/relationships/slide" Target="slide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35F7B26-2761-4A7F-9828-49D625029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591827"/>
              </p:ext>
            </p:extLst>
          </p:nvPr>
        </p:nvGraphicFramePr>
        <p:xfrm>
          <a:off x="0" y="196320"/>
          <a:ext cx="397223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232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dirty="0">
                          <a:solidFill>
                            <a:srgbClr val="7030A0"/>
                          </a:solidFill>
                        </a:rPr>
                        <a:t>NAZIV ŠKOLE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RAZRED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MJESTO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6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KANTON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3156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6268E7-D155-419A-965C-60A12F34762D}"/>
              </a:ext>
            </a:extLst>
          </p:cNvPr>
          <p:cNvSpPr txBox="1"/>
          <p:nvPr/>
        </p:nvSpPr>
        <p:spPr>
          <a:xfrm>
            <a:off x="3972231" y="115835"/>
            <a:ext cx="7688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4400" b="1" dirty="0">
                <a:solidFill>
                  <a:srgbClr val="7030A0"/>
                </a:solidFill>
              </a:rPr>
              <a:t>NAZIV TEME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12F9BF-C962-4C76-ADB1-76A54EF5D41E}"/>
              </a:ext>
            </a:extLst>
          </p:cNvPr>
          <p:cNvSpPr/>
          <p:nvPr/>
        </p:nvSpPr>
        <p:spPr>
          <a:xfrm>
            <a:off x="4100052" y="1199535"/>
            <a:ext cx="7846141" cy="456216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3DCB2-9795-42F3-81CD-9F787F21C79D}"/>
              </a:ext>
            </a:extLst>
          </p:cNvPr>
          <p:cNvSpPr txBox="1"/>
          <p:nvPr/>
        </p:nvSpPr>
        <p:spPr>
          <a:xfrm>
            <a:off x="6877208" y="3295953"/>
            <a:ext cx="2266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Fotografija ekipe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34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92383C-B394-45BB-BEC6-C518662719A1}"/>
              </a:ext>
            </a:extLst>
          </p:cNvPr>
          <p:cNvGraphicFramePr>
            <a:graphicFrameLocks noGrp="1"/>
          </p:cNvGraphicFramePr>
          <p:nvPr/>
        </p:nvGraphicFramePr>
        <p:xfrm>
          <a:off x="194553" y="246280"/>
          <a:ext cx="1157591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nastavnika/</a:t>
                      </a:r>
                      <a:r>
                        <a:rPr lang="bs-Latn-BA" sz="1600" dirty="0" err="1">
                          <a:solidFill>
                            <a:srgbClr val="7030A0"/>
                          </a:solidFill>
                        </a:rPr>
                        <a:t>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E-mail adresa: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987EB1B-1EF7-4B20-917E-035C9629374C}"/>
              </a:ext>
            </a:extLst>
          </p:cNvPr>
          <p:cNvGraphicFramePr>
            <a:graphicFrameLocks noGrp="1"/>
          </p:cNvGraphicFramePr>
          <p:nvPr/>
        </p:nvGraphicFramePr>
        <p:xfrm>
          <a:off x="194552" y="1545610"/>
          <a:ext cx="1157591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učenika/ce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E-mail adresa: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77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9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20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1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98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59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95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96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hlinkClick r:id="rId3" action="ppaction://hlinksldjump"/>
            <a:extLst>
              <a:ext uri="{FF2B5EF4-FFF2-40B4-BE49-F238E27FC236}">
                <a16:creationId xmlns:a16="http://schemas.microsoft.com/office/drawing/2014/main" id="{5E03D384-C1F5-4376-9A21-420FF50AB307}"/>
              </a:ext>
            </a:extLst>
          </p:cNvPr>
          <p:cNvSpPr/>
          <p:nvPr/>
        </p:nvSpPr>
        <p:spPr>
          <a:xfrm>
            <a:off x="6170050" y="5369853"/>
            <a:ext cx="5936605" cy="474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u="sng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NAUČENo</a:t>
            </a:r>
            <a:endParaRPr lang="en-US" u="sng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698DB-DE0F-4206-9C81-1D3D2FF01A2A}"/>
              </a:ext>
            </a:extLst>
          </p:cNvPr>
          <p:cNvSpPr txBox="1"/>
          <p:nvPr/>
        </p:nvSpPr>
        <p:spPr>
          <a:xfrm>
            <a:off x="109728" y="55900"/>
            <a:ext cx="1506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800" b="1" dirty="0">
                <a:solidFill>
                  <a:srgbClr val="7030A0"/>
                </a:solidFill>
              </a:rPr>
              <a:t>SADRŽAJ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1B5F1E-3CC6-4A2D-9E67-78916BB59BE9}"/>
              </a:ext>
            </a:extLst>
          </p:cNvPr>
          <p:cNvSpPr/>
          <p:nvPr/>
        </p:nvSpPr>
        <p:spPr>
          <a:xfrm>
            <a:off x="109728" y="1298448"/>
            <a:ext cx="2926080" cy="4529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7A3C1-2EA8-4660-A61A-26502C5AC34B}"/>
              </a:ext>
            </a:extLst>
          </p:cNvPr>
          <p:cNvSpPr/>
          <p:nvPr/>
        </p:nvSpPr>
        <p:spPr>
          <a:xfrm>
            <a:off x="3139440" y="1292352"/>
            <a:ext cx="2926080" cy="4529328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35AFF-FB2C-4298-9E40-DAE1AE6729A7}"/>
              </a:ext>
            </a:extLst>
          </p:cNvPr>
          <p:cNvSpPr/>
          <p:nvPr/>
        </p:nvSpPr>
        <p:spPr>
          <a:xfrm>
            <a:off x="6163056" y="1292352"/>
            <a:ext cx="2926080" cy="39839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7F5C67-7AC9-4B15-B375-C405BB6D0A5C}"/>
              </a:ext>
            </a:extLst>
          </p:cNvPr>
          <p:cNvSpPr/>
          <p:nvPr/>
        </p:nvSpPr>
        <p:spPr>
          <a:xfrm>
            <a:off x="9180576" y="1286256"/>
            <a:ext cx="2926080" cy="398396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522184-38F2-4607-AAEA-7AF43AC9877D}"/>
              </a:ext>
            </a:extLst>
          </p:cNvPr>
          <p:cNvSpPr/>
          <p:nvPr/>
        </p:nvSpPr>
        <p:spPr>
          <a:xfrm>
            <a:off x="115824" y="597408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endParaRPr lang="en-US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4FAF72-601D-4E6D-A311-733CFB942D06}"/>
              </a:ext>
            </a:extLst>
          </p:cNvPr>
          <p:cNvSpPr/>
          <p:nvPr/>
        </p:nvSpPr>
        <p:spPr>
          <a:xfrm>
            <a:off x="3145536" y="591312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 JAVNE politike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23BC9-A7E5-43F5-8F0E-C340E9008D74}"/>
              </a:ext>
            </a:extLst>
          </p:cNvPr>
          <p:cNvSpPr/>
          <p:nvPr/>
        </p:nvSpPr>
        <p:spPr>
          <a:xfrm>
            <a:off x="6169152" y="591312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62C048-87FF-4C3E-BAF8-136B4F55EAD1}"/>
              </a:ext>
            </a:extLst>
          </p:cNvPr>
          <p:cNvSpPr/>
          <p:nvPr/>
        </p:nvSpPr>
        <p:spPr>
          <a:xfrm>
            <a:off x="9186672" y="585216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endParaRPr lang="en-US" dirty="0"/>
          </a:p>
        </p:txBody>
      </p:sp>
      <p:sp>
        <p:nvSpPr>
          <p:cNvPr id="22" name="TextBox 21">
            <a:hlinkClick r:id="rId4" action="ppaction://hlinksldjump"/>
            <a:extLst>
              <a:ext uri="{FF2B5EF4-FFF2-40B4-BE49-F238E27FC236}">
                <a16:creationId xmlns:a16="http://schemas.microsoft.com/office/drawing/2014/main" id="{68465E7B-0381-4F29-8969-790BF3CFCF60}"/>
              </a:ext>
            </a:extLst>
          </p:cNvPr>
          <p:cNvSpPr txBox="1"/>
          <p:nvPr/>
        </p:nvSpPr>
        <p:spPr>
          <a:xfrm>
            <a:off x="315419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</a:rPr>
              <a:t>SAŽETAK</a:t>
            </a:r>
          </a:p>
        </p:txBody>
      </p:sp>
      <p:sp>
        <p:nvSpPr>
          <p:cNvPr id="23" name="TextBox 22">
            <a:hlinkClick r:id="rId5" action="ppaction://hlinksldjump"/>
            <a:extLst>
              <a:ext uri="{FF2B5EF4-FFF2-40B4-BE49-F238E27FC236}">
                <a16:creationId xmlns:a16="http://schemas.microsoft.com/office/drawing/2014/main" id="{8C4D5BBA-023C-4DBC-9FAC-B88DC1F152B8}"/>
              </a:ext>
            </a:extLst>
          </p:cNvPr>
          <p:cNvSpPr txBox="1"/>
          <p:nvPr/>
        </p:nvSpPr>
        <p:spPr>
          <a:xfrm>
            <a:off x="320334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4" name="TextBox 23">
            <a:hlinkClick r:id="rId6" action="ppaction://hlinksldjump"/>
            <a:extLst>
              <a:ext uri="{FF2B5EF4-FFF2-40B4-BE49-F238E27FC236}">
                <a16:creationId xmlns:a16="http://schemas.microsoft.com/office/drawing/2014/main" id="{BAA8FB46-4E3B-4933-B276-6F06DD9C0F29}"/>
              </a:ext>
            </a:extLst>
          </p:cNvPr>
          <p:cNvSpPr txBox="1"/>
          <p:nvPr/>
        </p:nvSpPr>
        <p:spPr>
          <a:xfrm>
            <a:off x="315419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5" name="TextBox 24">
            <a:hlinkClick r:id="rId7" action="ppaction://hlinksldjump"/>
            <a:extLst>
              <a:ext uri="{FF2B5EF4-FFF2-40B4-BE49-F238E27FC236}">
                <a16:creationId xmlns:a16="http://schemas.microsoft.com/office/drawing/2014/main" id="{945D9C05-8948-47AF-826F-0CEA9096B076}"/>
              </a:ext>
            </a:extLst>
          </p:cNvPr>
          <p:cNvSpPr txBox="1"/>
          <p:nvPr/>
        </p:nvSpPr>
        <p:spPr>
          <a:xfrm>
            <a:off x="315419" y="2503362"/>
            <a:ext cx="2566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GEOGRAFSKA KARTA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ILI MAPA IZ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ZRAKA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6" name="TextBox 25">
            <a:hlinkClick r:id="rId8" action="ppaction://hlinksldjump"/>
            <a:extLst>
              <a:ext uri="{FF2B5EF4-FFF2-40B4-BE49-F238E27FC236}">
                <a16:creationId xmlns:a16="http://schemas.microsoft.com/office/drawing/2014/main" id="{64AF9923-FEC3-470A-A71D-EA42C9CB0C66}"/>
              </a:ext>
            </a:extLst>
          </p:cNvPr>
          <p:cNvSpPr txBox="1"/>
          <p:nvPr/>
        </p:nvSpPr>
        <p:spPr>
          <a:xfrm>
            <a:off x="289659" y="3326142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PODRŠKE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7" name="TextBox 26">
            <a:hlinkClick r:id="rId9" action="ppaction://hlinksldjump"/>
            <a:extLst>
              <a:ext uri="{FF2B5EF4-FFF2-40B4-BE49-F238E27FC236}">
                <a16:creationId xmlns:a16="http://schemas.microsoft.com/office/drawing/2014/main" id="{F19E3ECB-EF8D-4D43-B908-770DAF8F07C1}"/>
              </a:ext>
            </a:extLst>
          </p:cNvPr>
          <p:cNvSpPr txBox="1"/>
          <p:nvPr/>
        </p:nvSpPr>
        <p:spPr>
          <a:xfrm>
            <a:off x="298805" y="3644118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8" name="TextBox 27">
            <a:hlinkClick r:id="rId10" action="ppaction://hlinksldjump"/>
            <a:extLst>
              <a:ext uri="{FF2B5EF4-FFF2-40B4-BE49-F238E27FC236}">
                <a16:creationId xmlns:a16="http://schemas.microsoft.com/office/drawing/2014/main" id="{8867B0F2-DDAA-4C70-A07D-E2BFCAF38BF0}"/>
              </a:ext>
            </a:extLst>
          </p:cNvPr>
          <p:cNvSpPr txBox="1"/>
          <p:nvPr/>
        </p:nvSpPr>
        <p:spPr>
          <a:xfrm>
            <a:off x="315418" y="4833169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9" name="TextBox 28">
            <a:hlinkClick r:id="rId11" action="ppaction://hlinksldjump"/>
            <a:extLst>
              <a:ext uri="{FF2B5EF4-FFF2-40B4-BE49-F238E27FC236}">
                <a16:creationId xmlns:a16="http://schemas.microsoft.com/office/drawing/2014/main" id="{F26AACD2-FD1D-4954-9E59-AC83B08B4112}"/>
              </a:ext>
            </a:extLst>
          </p:cNvPr>
          <p:cNvSpPr txBox="1"/>
          <p:nvPr/>
        </p:nvSpPr>
        <p:spPr>
          <a:xfrm>
            <a:off x="289659" y="3993818"/>
            <a:ext cx="2720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OSTALO (SAŽETAK ISTRAŽIVANJA, DODATNI GRAFIKONI, ITD.)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39" name="TextBox 38">
            <a:hlinkClick r:id="rId12" action="ppaction://hlinksldjump"/>
            <a:extLst>
              <a:ext uri="{FF2B5EF4-FFF2-40B4-BE49-F238E27FC236}">
                <a16:creationId xmlns:a16="http://schemas.microsoft.com/office/drawing/2014/main" id="{5038EFDB-EEAE-4506-8258-EFE0A30ACC0D}"/>
              </a:ext>
            </a:extLst>
          </p:cNvPr>
          <p:cNvSpPr txBox="1"/>
          <p:nvPr/>
        </p:nvSpPr>
        <p:spPr>
          <a:xfrm>
            <a:off x="3139440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</a:p>
        </p:txBody>
      </p:sp>
      <p:sp>
        <p:nvSpPr>
          <p:cNvPr id="40" name="TextBox 39">
            <a:hlinkClick r:id="rId13" action="ppaction://hlinksldjump"/>
            <a:extLst>
              <a:ext uri="{FF2B5EF4-FFF2-40B4-BE49-F238E27FC236}">
                <a16:creationId xmlns:a16="http://schemas.microsoft.com/office/drawing/2014/main" id="{B7023B18-435D-4564-B47F-06C315070735}"/>
              </a:ext>
            </a:extLst>
          </p:cNvPr>
          <p:cNvSpPr txBox="1"/>
          <p:nvPr/>
        </p:nvSpPr>
        <p:spPr>
          <a:xfrm>
            <a:off x="3139440" y="1921651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GRAFIKONI, DIJAGRAMI, SAŽECI REZULTATA ANKETIRANJA/MINI- ISTRAŽIVANJA</a:t>
            </a:r>
          </a:p>
        </p:txBody>
      </p:sp>
      <p:sp>
        <p:nvSpPr>
          <p:cNvPr id="41" name="TextBox 40">
            <a:hlinkClick r:id="rId14" action="ppaction://hlinksldjump"/>
            <a:extLst>
              <a:ext uri="{FF2B5EF4-FFF2-40B4-BE49-F238E27FC236}">
                <a16:creationId xmlns:a16="http://schemas.microsoft.com/office/drawing/2014/main" id="{A9CCA12E-A1AB-4C25-B7B1-631E73F13313}"/>
              </a:ext>
            </a:extLst>
          </p:cNvPr>
          <p:cNvSpPr txBox="1"/>
          <p:nvPr/>
        </p:nvSpPr>
        <p:spPr>
          <a:xfrm>
            <a:off x="3145536" y="3000643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DODATNE ANKETE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2" name="TextBox 41">
            <a:hlinkClick r:id="rId15" action="ppaction://hlinksldjump"/>
            <a:extLst>
              <a:ext uri="{FF2B5EF4-FFF2-40B4-BE49-F238E27FC236}">
                <a16:creationId xmlns:a16="http://schemas.microsoft.com/office/drawing/2014/main" id="{8B19C406-7AFE-441F-A5E1-E7A568020478}"/>
              </a:ext>
            </a:extLst>
          </p:cNvPr>
          <p:cNvSpPr txBox="1"/>
          <p:nvPr/>
        </p:nvSpPr>
        <p:spPr>
          <a:xfrm>
            <a:off x="3139440" y="3360307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MEDIJI, DOPISI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3" name="TextBox 42">
            <a:hlinkClick r:id="rId16" action="ppaction://hlinksldjump"/>
            <a:extLst>
              <a:ext uri="{FF2B5EF4-FFF2-40B4-BE49-F238E27FC236}">
                <a16:creationId xmlns:a16="http://schemas.microsoft.com/office/drawing/2014/main" id="{94470EBA-A5AA-4985-80D6-D89C729FA5A5}"/>
              </a:ext>
            </a:extLst>
          </p:cNvPr>
          <p:cNvSpPr txBox="1"/>
          <p:nvPr/>
        </p:nvSpPr>
        <p:spPr>
          <a:xfrm>
            <a:off x="3145536" y="3719971"/>
            <a:ext cx="292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DODATNA 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DOKUMENTACIJA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4" name="TextBox 43">
            <a:hlinkClick r:id="rId17" action="ppaction://hlinksldjump"/>
            <a:extLst>
              <a:ext uri="{FF2B5EF4-FFF2-40B4-BE49-F238E27FC236}">
                <a16:creationId xmlns:a16="http://schemas.microsoft.com/office/drawing/2014/main" id="{E3C5903C-CA73-4D20-932D-191F19336BC2}"/>
              </a:ext>
            </a:extLst>
          </p:cNvPr>
          <p:cNvSpPr txBox="1"/>
          <p:nvPr/>
        </p:nvSpPr>
        <p:spPr>
          <a:xfrm>
            <a:off x="3151632" y="4304746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5" name="TextBox 44">
            <a:hlinkClick r:id="rId18" action="ppaction://hlinksldjump"/>
            <a:extLst>
              <a:ext uri="{FF2B5EF4-FFF2-40B4-BE49-F238E27FC236}">
                <a16:creationId xmlns:a16="http://schemas.microsoft.com/office/drawing/2014/main" id="{9813B8AD-6043-4F68-912E-F9D3E24A328F}"/>
              </a:ext>
            </a:extLst>
          </p:cNvPr>
          <p:cNvSpPr txBox="1"/>
          <p:nvPr/>
        </p:nvSpPr>
        <p:spPr>
          <a:xfrm>
            <a:off x="3157728" y="4676602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47" name="TextBox 46">
            <a:hlinkClick r:id="rId19" action="ppaction://hlinksldjump"/>
            <a:extLst>
              <a:ext uri="{FF2B5EF4-FFF2-40B4-BE49-F238E27FC236}">
                <a16:creationId xmlns:a16="http://schemas.microsoft.com/office/drawing/2014/main" id="{CFC3C6DA-B19F-4303-B90F-4DDCC4B637D5}"/>
              </a:ext>
            </a:extLst>
          </p:cNvPr>
          <p:cNvSpPr txBox="1"/>
          <p:nvPr/>
        </p:nvSpPr>
        <p:spPr>
          <a:xfrm>
            <a:off x="6234626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</a:rPr>
              <a:t>SAŽETAK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8" name="TextBox 47">
            <a:hlinkClick r:id="rId20" action="ppaction://hlinksldjump"/>
            <a:extLst>
              <a:ext uri="{FF2B5EF4-FFF2-40B4-BE49-F238E27FC236}">
                <a16:creationId xmlns:a16="http://schemas.microsoft.com/office/drawing/2014/main" id="{DCBCA31E-358C-4D91-B7D6-65B3B8EC8B69}"/>
              </a:ext>
            </a:extLst>
          </p:cNvPr>
          <p:cNvSpPr txBox="1"/>
          <p:nvPr/>
        </p:nvSpPr>
        <p:spPr>
          <a:xfrm>
            <a:off x="6239541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9" name="TextBox 48">
            <a:hlinkClick r:id="rId21" action="ppaction://hlinksldjump"/>
            <a:extLst>
              <a:ext uri="{FF2B5EF4-FFF2-40B4-BE49-F238E27FC236}">
                <a16:creationId xmlns:a16="http://schemas.microsoft.com/office/drawing/2014/main" id="{ADD11D68-F66A-4D5E-B8DB-7AC21FCC9884}"/>
              </a:ext>
            </a:extLst>
          </p:cNvPr>
          <p:cNvSpPr txBox="1"/>
          <p:nvPr/>
        </p:nvSpPr>
        <p:spPr>
          <a:xfrm>
            <a:off x="6234626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0" name="TextBox 49">
            <a:hlinkClick r:id="rId22" action="ppaction://hlinksldjump"/>
            <a:extLst>
              <a:ext uri="{FF2B5EF4-FFF2-40B4-BE49-F238E27FC236}">
                <a16:creationId xmlns:a16="http://schemas.microsoft.com/office/drawing/2014/main" id="{76B8081A-33CC-4246-BEBE-BD81A7914CDA}"/>
              </a:ext>
            </a:extLst>
          </p:cNvPr>
          <p:cNvSpPr txBox="1"/>
          <p:nvPr/>
        </p:nvSpPr>
        <p:spPr>
          <a:xfrm>
            <a:off x="6234626" y="2503362"/>
            <a:ext cx="2522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SAŽETAK O USTAVNOSTI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1" name="TextBox 50">
            <a:hlinkClick r:id="rId23" action="ppaction://hlinksldjump"/>
            <a:extLst>
              <a:ext uri="{FF2B5EF4-FFF2-40B4-BE49-F238E27FC236}">
                <a16:creationId xmlns:a16="http://schemas.microsoft.com/office/drawing/2014/main" id="{D33FAF8D-B850-4892-B3CB-D9CC152A173D}"/>
              </a:ext>
            </a:extLst>
          </p:cNvPr>
          <p:cNvSpPr txBox="1"/>
          <p:nvPr/>
        </p:nvSpPr>
        <p:spPr>
          <a:xfrm>
            <a:off x="6234626" y="2803113"/>
            <a:ext cx="1623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2" name="TextBox 51">
            <a:hlinkClick r:id="rId24" action="ppaction://hlinksldjump"/>
            <a:extLst>
              <a:ext uri="{FF2B5EF4-FFF2-40B4-BE49-F238E27FC236}">
                <a16:creationId xmlns:a16="http://schemas.microsoft.com/office/drawing/2014/main" id="{25BD93A2-8317-4265-BF2E-4B92564B6B89}"/>
              </a:ext>
            </a:extLst>
          </p:cNvPr>
          <p:cNvSpPr txBox="1"/>
          <p:nvPr/>
        </p:nvSpPr>
        <p:spPr>
          <a:xfrm>
            <a:off x="6234626" y="3099230"/>
            <a:ext cx="234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ŠTAMPANI MATERIJAL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3" name="TextBox 52">
            <a:hlinkClick r:id="rId25" action="ppaction://hlinksldjump"/>
            <a:extLst>
              <a:ext uri="{FF2B5EF4-FFF2-40B4-BE49-F238E27FC236}">
                <a16:creationId xmlns:a16="http://schemas.microsoft.com/office/drawing/2014/main" id="{5EBA4997-0E14-4D3D-B31B-0489A13A2CA4}"/>
              </a:ext>
            </a:extLst>
          </p:cNvPr>
          <p:cNvSpPr txBox="1"/>
          <p:nvPr/>
        </p:nvSpPr>
        <p:spPr>
          <a:xfrm>
            <a:off x="6234627" y="3423002"/>
            <a:ext cx="2854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PODRŠKE ILI OPONENATA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4" name="TextBox 53">
            <a:hlinkClick r:id="rId26" action="ppaction://hlinksldjump"/>
            <a:extLst>
              <a:ext uri="{FF2B5EF4-FFF2-40B4-BE49-F238E27FC236}">
                <a16:creationId xmlns:a16="http://schemas.microsoft.com/office/drawing/2014/main" id="{A7E59F54-59D9-4006-94AB-1AC7BDD16482}"/>
              </a:ext>
            </a:extLst>
          </p:cNvPr>
          <p:cNvSpPr txBox="1"/>
          <p:nvPr/>
        </p:nvSpPr>
        <p:spPr>
          <a:xfrm>
            <a:off x="6249587" y="3969317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5" name="TextBox 54">
            <a:hlinkClick r:id="rId27" action="ppaction://hlinksldjump"/>
            <a:extLst>
              <a:ext uri="{FF2B5EF4-FFF2-40B4-BE49-F238E27FC236}">
                <a16:creationId xmlns:a16="http://schemas.microsoft.com/office/drawing/2014/main" id="{BCAAB33D-79B5-4956-BB5F-3AF069C711D6}"/>
              </a:ext>
            </a:extLst>
          </p:cNvPr>
          <p:cNvSpPr txBox="1"/>
          <p:nvPr/>
        </p:nvSpPr>
        <p:spPr>
          <a:xfrm>
            <a:off x="6288957" y="4331549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6" name="TextBox 55">
            <a:hlinkClick r:id="rId28" action="ppaction://hlinksldjump"/>
            <a:extLst>
              <a:ext uri="{FF2B5EF4-FFF2-40B4-BE49-F238E27FC236}">
                <a16:creationId xmlns:a16="http://schemas.microsoft.com/office/drawing/2014/main" id="{399D2B34-C421-4063-9995-16FB53B392AE}"/>
              </a:ext>
            </a:extLst>
          </p:cNvPr>
          <p:cNvSpPr txBox="1"/>
          <p:nvPr/>
        </p:nvSpPr>
        <p:spPr>
          <a:xfrm>
            <a:off x="9290304" y="1580275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7" name="TextBox 56">
            <a:hlinkClick r:id="rId29" action="ppaction://hlinksldjump"/>
            <a:extLst>
              <a:ext uri="{FF2B5EF4-FFF2-40B4-BE49-F238E27FC236}">
                <a16:creationId xmlns:a16="http://schemas.microsoft.com/office/drawing/2014/main" id="{BCC56577-F65A-4376-A47D-AD4357DD5B9A}"/>
              </a:ext>
            </a:extLst>
          </p:cNvPr>
          <p:cNvSpPr txBox="1"/>
          <p:nvPr/>
        </p:nvSpPr>
        <p:spPr>
          <a:xfrm>
            <a:off x="9290304" y="1920240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REZULTATI ANKETE</a:t>
            </a:r>
          </a:p>
        </p:txBody>
      </p:sp>
      <p:sp>
        <p:nvSpPr>
          <p:cNvPr id="58" name="TextBox 57">
            <a:hlinkClick r:id="rId30" action="ppaction://hlinksldjump"/>
            <a:extLst>
              <a:ext uri="{FF2B5EF4-FFF2-40B4-BE49-F238E27FC236}">
                <a16:creationId xmlns:a16="http://schemas.microsoft.com/office/drawing/2014/main" id="{5C9AF540-8876-4FEA-BF5F-48710EA537E5}"/>
              </a:ext>
            </a:extLst>
          </p:cNvPr>
          <p:cNvSpPr txBox="1"/>
          <p:nvPr/>
        </p:nvSpPr>
        <p:spPr>
          <a:xfrm>
            <a:off x="9290304" y="2220124"/>
            <a:ext cx="279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ODRŽANI SASTANCI 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(VIDEO POZIVI)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9" name="TextBox 58">
            <a:hlinkClick r:id="rId31" action="ppaction://hlinksldjump"/>
            <a:extLst>
              <a:ext uri="{FF2B5EF4-FFF2-40B4-BE49-F238E27FC236}">
                <a16:creationId xmlns:a16="http://schemas.microsoft.com/office/drawing/2014/main" id="{8C717D74-A51C-4D46-AA8E-B7788700F0BB}"/>
              </a:ext>
            </a:extLst>
          </p:cNvPr>
          <p:cNvSpPr txBox="1"/>
          <p:nvPr/>
        </p:nvSpPr>
        <p:spPr>
          <a:xfrm>
            <a:off x="9302496" y="280039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PISMA PODRŠKE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0" name="TextBox 59">
            <a:hlinkClick r:id="rId32" action="ppaction://hlinksldjump"/>
            <a:extLst>
              <a:ext uri="{FF2B5EF4-FFF2-40B4-BE49-F238E27FC236}">
                <a16:creationId xmlns:a16="http://schemas.microsoft.com/office/drawing/2014/main" id="{AC22D6C7-D259-4FF3-BE0E-309D883A1E14}"/>
              </a:ext>
            </a:extLst>
          </p:cNvPr>
          <p:cNvSpPr txBox="1"/>
          <p:nvPr/>
        </p:nvSpPr>
        <p:spPr>
          <a:xfrm>
            <a:off x="9314688" y="311678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PETICIJE I SPORAZUMI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1" name="TextBox 60">
            <a:hlinkClick r:id="rId33" action="ppaction://hlinksldjump"/>
            <a:extLst>
              <a:ext uri="{FF2B5EF4-FFF2-40B4-BE49-F238E27FC236}">
                <a16:creationId xmlns:a16="http://schemas.microsoft.com/office/drawing/2014/main" id="{B5359540-E0C5-48CF-B83D-E820DE58F1A2}"/>
              </a:ext>
            </a:extLst>
          </p:cNvPr>
          <p:cNvSpPr txBox="1"/>
          <p:nvPr/>
        </p:nvSpPr>
        <p:spPr>
          <a:xfrm>
            <a:off x="9314688" y="3425582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INFO-MATERIJALI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2" name="TextBox 61">
            <a:hlinkClick r:id="rId34" action="ppaction://hlinksldjump"/>
            <a:extLst>
              <a:ext uri="{FF2B5EF4-FFF2-40B4-BE49-F238E27FC236}">
                <a16:creationId xmlns:a16="http://schemas.microsoft.com/office/drawing/2014/main" id="{E72572E6-25BB-49A0-8FA0-328BC3E37AB7}"/>
              </a:ext>
            </a:extLst>
          </p:cNvPr>
          <p:cNvSpPr txBox="1"/>
          <p:nvPr/>
        </p:nvSpPr>
        <p:spPr>
          <a:xfrm>
            <a:off x="9314688" y="372530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3" name="TextBox 62">
            <a:hlinkClick r:id="rId35" action="ppaction://hlinksldjump"/>
            <a:extLst>
              <a:ext uri="{FF2B5EF4-FFF2-40B4-BE49-F238E27FC236}">
                <a16:creationId xmlns:a16="http://schemas.microsoft.com/office/drawing/2014/main" id="{CC4A7F2A-79FF-4DEB-A604-2255CACB6E29}"/>
              </a:ext>
            </a:extLst>
          </p:cNvPr>
          <p:cNvSpPr txBox="1"/>
          <p:nvPr/>
        </p:nvSpPr>
        <p:spPr>
          <a:xfrm>
            <a:off x="9314688" y="403267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FINANSIJSKA SREDSTVA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4" name="TextBox 63">
            <a:hlinkClick r:id="rId36" action="ppaction://hlinksldjump"/>
            <a:extLst>
              <a:ext uri="{FF2B5EF4-FFF2-40B4-BE49-F238E27FC236}">
                <a16:creationId xmlns:a16="http://schemas.microsoft.com/office/drawing/2014/main" id="{DD147CAD-1098-4C9F-A7FF-7C65362D856F}"/>
              </a:ext>
            </a:extLst>
          </p:cNvPr>
          <p:cNvSpPr txBox="1"/>
          <p:nvPr/>
        </p:nvSpPr>
        <p:spPr>
          <a:xfrm>
            <a:off x="9314688" y="4338048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65" name="TextBox 64">
            <a:hlinkClick r:id="rId37" action="ppaction://hlinksldjump"/>
            <a:extLst>
              <a:ext uri="{FF2B5EF4-FFF2-40B4-BE49-F238E27FC236}">
                <a16:creationId xmlns:a16="http://schemas.microsoft.com/office/drawing/2014/main" id="{0B6D6CB2-9FEE-4DED-AEB8-FB511BCCA5EA}"/>
              </a:ext>
            </a:extLst>
          </p:cNvPr>
          <p:cNvSpPr txBox="1"/>
          <p:nvPr/>
        </p:nvSpPr>
        <p:spPr>
          <a:xfrm>
            <a:off x="9314688" y="4676602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  <p:sp>
        <p:nvSpPr>
          <p:cNvPr id="69" name="TextBox 68">
            <a:hlinkClick r:id="rId38" action="ppaction://hlinksldjump"/>
            <a:extLst>
              <a:ext uri="{FF2B5EF4-FFF2-40B4-BE49-F238E27FC236}">
                <a16:creationId xmlns:a16="http://schemas.microsoft.com/office/drawing/2014/main" id="{E81A2A59-1D7C-4CFA-BAFC-C78699345EBF}"/>
              </a:ext>
            </a:extLst>
          </p:cNvPr>
          <p:cNvSpPr txBox="1"/>
          <p:nvPr/>
        </p:nvSpPr>
        <p:spPr>
          <a:xfrm>
            <a:off x="330198" y="5253142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0" name="TextBox 69">
            <a:hlinkClick r:id="rId39" action="ppaction://hlinksldjump"/>
            <a:extLst>
              <a:ext uri="{FF2B5EF4-FFF2-40B4-BE49-F238E27FC236}">
                <a16:creationId xmlns:a16="http://schemas.microsoft.com/office/drawing/2014/main" id="{6C5C24C3-9E85-4341-80C3-0EFF2CF25440}"/>
              </a:ext>
            </a:extLst>
          </p:cNvPr>
          <p:cNvSpPr txBox="1"/>
          <p:nvPr/>
        </p:nvSpPr>
        <p:spPr>
          <a:xfrm>
            <a:off x="3183605" y="5063213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</p:spTree>
    <p:extLst>
      <p:ext uri="{BB962C8B-B14F-4D97-AF65-F5344CB8AC3E}">
        <p14:creationId xmlns:p14="http://schemas.microsoft.com/office/powerpoint/2010/main" val="410254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</a:t>
            </a:r>
            <a:endParaRPr lang="bs-Latn-B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</a:p>
        </p:txBody>
      </p:sp>
    </p:spTree>
    <p:extLst>
      <p:ext uri="{BB962C8B-B14F-4D97-AF65-F5344CB8AC3E}">
        <p14:creationId xmlns:p14="http://schemas.microsoft.com/office/powerpoint/2010/main" val="340646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Ovdje pišete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4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Nastavak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5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7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0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Geografksa karta ili mapa iz zraka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08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PODRŠKE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6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FA179-D6F1-4870-AB75-552DFD6E57EF}"/>
              </a:ext>
            </a:extLst>
          </p:cNvPr>
          <p:cNvSpPr/>
          <p:nvPr/>
        </p:nvSpPr>
        <p:spPr>
          <a:xfrm>
            <a:off x="334298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6850B4-48AA-43DA-9540-EECC3F0665CB}"/>
              </a:ext>
            </a:extLst>
          </p:cNvPr>
          <p:cNvSpPr/>
          <p:nvPr/>
        </p:nvSpPr>
        <p:spPr>
          <a:xfrm>
            <a:off x="4301615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42EEA-24DF-402E-9703-0B39A30F1079}"/>
              </a:ext>
            </a:extLst>
          </p:cNvPr>
          <p:cNvSpPr/>
          <p:nvPr/>
        </p:nvSpPr>
        <p:spPr>
          <a:xfrm>
            <a:off x="8323032" y="1027470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C9438-EA21-4C7B-BDDB-D9AE3BC2752B}"/>
              </a:ext>
            </a:extLst>
          </p:cNvPr>
          <p:cNvSpPr txBox="1"/>
          <p:nvPr/>
        </p:nvSpPr>
        <p:spPr>
          <a:xfrm>
            <a:off x="334298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C98D-7A09-4D55-AD98-D1DC5F314BCF}"/>
              </a:ext>
            </a:extLst>
          </p:cNvPr>
          <p:cNvSpPr txBox="1"/>
          <p:nvPr/>
        </p:nvSpPr>
        <p:spPr>
          <a:xfrm>
            <a:off x="4311447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17ED0-51C2-4D7C-8455-6BE0117366BA}"/>
              </a:ext>
            </a:extLst>
          </p:cNvPr>
          <p:cNvSpPr txBox="1"/>
          <p:nvPr/>
        </p:nvSpPr>
        <p:spPr>
          <a:xfrm>
            <a:off x="8342679" y="477293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1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ostale relevantne informacije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2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4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8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 politike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1:</a:t>
            </a:r>
          </a:p>
        </p:txBody>
      </p:sp>
    </p:spTree>
    <p:extLst>
      <p:ext uri="{BB962C8B-B14F-4D97-AF65-F5344CB8AC3E}">
        <p14:creationId xmlns:p14="http://schemas.microsoft.com/office/powerpoint/2010/main" val="346693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2:</a:t>
            </a:r>
          </a:p>
        </p:txBody>
      </p:sp>
    </p:spTree>
    <p:extLst>
      <p:ext uri="{BB962C8B-B14F-4D97-AF65-F5344CB8AC3E}">
        <p14:creationId xmlns:p14="http://schemas.microsoft.com/office/powerpoint/2010/main" val="13428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3:</a:t>
            </a:r>
          </a:p>
        </p:txBody>
      </p:sp>
    </p:spTree>
    <p:extLst>
      <p:ext uri="{BB962C8B-B14F-4D97-AF65-F5344CB8AC3E}">
        <p14:creationId xmlns:p14="http://schemas.microsoft.com/office/powerpoint/2010/main" val="12901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/>
            <a:r>
              <a:rPr lang="bs-Latn-B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Grafikoni, dijagrami, sažeci rezultata anketiranja/mini-istraživanja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00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dodatne ankete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1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mediji, dopisi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30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dodatna dokumentacija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19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BFF068-C13B-4C6E-885E-8FDCAAE98062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D3485D-1400-4C57-ACCF-9562873F731D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5CBCD-6BA4-4259-8756-CBFD804090F0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A4B72-6FAA-4123-AD0E-4C58AF9990CB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85EC8-20F3-4554-AA2A-D0B04610B47A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957AA-2E77-4D9A-BB68-CFD7A158329D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68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68F176-FE66-4FF6-A13E-D232009B76B4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36939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58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našeg razreda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2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1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7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</a:p>
        </p:txBody>
      </p:sp>
    </p:spTree>
    <p:extLst>
      <p:ext uri="{BB962C8B-B14F-4D97-AF65-F5344CB8AC3E}">
        <p14:creationId xmlns:p14="http://schemas.microsoft.com/office/powerpoint/2010/main" val="3364686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 O USTAVNOSTI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84D6CA-3023-4D3C-AC60-265DAB002F03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o </a:t>
            </a:r>
            <a:r>
              <a:rPr lang="en-US" sz="1500" dirty="0" err="1">
                <a:solidFill>
                  <a:srgbClr val="7030A0"/>
                </a:solidFill>
              </a:rPr>
              <a:t>ustavnosti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440AD-4219-4248-A7FC-9791B218F6EA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0AFF2-26ED-46CA-8A15-AFA7FF1491D9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3E2BA-3B77-4943-BD4C-8E6515410BEB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9C9A8-C504-45DD-B351-E19ED2E8C50F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A70604-9CD6-4E72-83C1-88DA94A0F3C6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63BA6-87D7-4E70-9620-CBB608C0C64F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2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štampani materijal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57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PODRŠKE ILI OPONENATA</a:t>
            </a:r>
          </a:p>
        </p:txBody>
      </p:sp>
    </p:spTree>
    <p:extLst>
      <p:ext uri="{BB962C8B-B14F-4D97-AF65-F5344CB8AC3E}">
        <p14:creationId xmlns:p14="http://schemas.microsoft.com/office/powerpoint/2010/main" val="1588307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15597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</a:p>
        </p:txBody>
      </p:sp>
    </p:spTree>
    <p:extLst>
      <p:ext uri="{BB962C8B-B14F-4D97-AF65-F5344CB8AC3E}">
        <p14:creationId xmlns:p14="http://schemas.microsoft.com/office/powerpoint/2010/main" val="300589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Plan akcije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plana </a:t>
            </a:r>
            <a:r>
              <a:rPr lang="en-US" sz="1500" dirty="0" err="1">
                <a:solidFill>
                  <a:srgbClr val="7030A0"/>
                </a:solidFill>
              </a:rPr>
              <a:t>akcije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154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plana </a:t>
            </a:r>
            <a:r>
              <a:rPr lang="en-US" sz="1500" dirty="0" err="1">
                <a:solidFill>
                  <a:srgbClr val="7030A0"/>
                </a:solidFill>
              </a:rPr>
              <a:t>akcije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2856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55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održani sastanci (video pozivi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223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podrške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3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peticije i sporazumi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info-materijali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3979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B5D65F-BF06-41EF-B978-45AD1873AB30}"/>
              </a:ext>
            </a:extLst>
          </p:cNvPr>
          <p:cNvSpPr/>
          <p:nvPr/>
        </p:nvSpPr>
        <p:spPr>
          <a:xfrm>
            <a:off x="334298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CC764-1DCF-43CF-ABFC-EEAD5100DA55}"/>
              </a:ext>
            </a:extLst>
          </p:cNvPr>
          <p:cNvSpPr/>
          <p:nvPr/>
        </p:nvSpPr>
        <p:spPr>
          <a:xfrm>
            <a:off x="4301615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44114-834B-49C0-97CA-A2AC55139967}"/>
              </a:ext>
            </a:extLst>
          </p:cNvPr>
          <p:cNvSpPr/>
          <p:nvPr/>
        </p:nvSpPr>
        <p:spPr>
          <a:xfrm>
            <a:off x="8323032" y="121664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6EADD4-B780-4205-9B81-241DD3651C76}"/>
              </a:ext>
            </a:extLst>
          </p:cNvPr>
          <p:cNvSpPr txBox="1"/>
          <p:nvPr/>
        </p:nvSpPr>
        <p:spPr>
          <a:xfrm>
            <a:off x="334298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48BBF-F75F-40C1-8F60-E06687E660E8}"/>
              </a:ext>
            </a:extLst>
          </p:cNvPr>
          <p:cNvSpPr txBox="1"/>
          <p:nvPr/>
        </p:nvSpPr>
        <p:spPr>
          <a:xfrm>
            <a:off x="4311447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CCFA8-5245-4626-A37C-E05B9A553E73}"/>
              </a:ext>
            </a:extLst>
          </p:cNvPr>
          <p:cNvSpPr txBox="1"/>
          <p:nvPr/>
        </p:nvSpPr>
        <p:spPr>
          <a:xfrm>
            <a:off x="8342679" y="496210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6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finansijska sredstva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74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860DE3-BF95-4D8D-A99D-93CF78295C3A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262449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272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naučeno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naučeno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osvrta na naučeno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8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2549</Words>
  <Application>Microsoft Office PowerPoint</Application>
  <PresentationFormat>Widescreen</PresentationFormat>
  <Paragraphs>240</Paragraphs>
  <Slides>50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Haris Ibricic</cp:lastModifiedBy>
  <cp:revision>66</cp:revision>
  <dcterms:created xsi:type="dcterms:W3CDTF">2021-02-02T07:59:02Z</dcterms:created>
  <dcterms:modified xsi:type="dcterms:W3CDTF">2024-11-05T08:56:42Z</dcterms:modified>
</cp:coreProperties>
</file>