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52"/>
  </p:notesMasterIdLst>
  <p:sldIdLst>
    <p:sldId id="256" r:id="rId2"/>
    <p:sldId id="305" r:id="rId3"/>
    <p:sldId id="257" r:id="rId4"/>
    <p:sldId id="299" r:id="rId5"/>
    <p:sldId id="258" r:id="rId6"/>
    <p:sldId id="259" r:id="rId7"/>
    <p:sldId id="260" r:id="rId8"/>
    <p:sldId id="261" r:id="rId9"/>
    <p:sldId id="262" r:id="rId10"/>
    <p:sldId id="264" r:id="rId11"/>
    <p:sldId id="263" r:id="rId12"/>
    <p:sldId id="265" r:id="rId13"/>
    <p:sldId id="266" r:id="rId14"/>
    <p:sldId id="267" r:id="rId15"/>
    <p:sldId id="300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301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7" r:id="rId36"/>
    <p:sldId id="286" r:id="rId37"/>
    <p:sldId id="302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303" r:id="rId50"/>
    <p:sldId id="304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2579"/>
    <a:srgbClr val="FCF5FD"/>
    <a:srgbClr val="FFFF99"/>
    <a:srgbClr val="E7D1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8772" autoAdjust="0"/>
  </p:normalViewPr>
  <p:slideViewPr>
    <p:cSldViewPr snapToGrid="0">
      <p:cViewPr varScale="1">
        <p:scale>
          <a:sx n="98" d="100"/>
          <a:sy n="98" d="100"/>
        </p:scale>
        <p:origin x="2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84FE5-E1E5-48BF-8F07-7C414EA03B5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815A4-3DEE-4B9C-8056-C43A32E70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343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311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554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hr-BA" noProof="0" dirty="0"/>
              <a:t>ovom</a:t>
            </a:r>
            <a:r>
              <a:rPr lang="en-US" dirty="0"/>
              <a:t> </a:t>
            </a:r>
            <a:r>
              <a:rPr lang="hr-BA" noProof="0" dirty="0"/>
              <a:t>prostoru</a:t>
            </a:r>
            <a:r>
              <a:rPr lang="en-US" dirty="0"/>
              <a:t> </a:t>
            </a:r>
            <a:r>
              <a:rPr lang="hr-BA" noProof="0" dirty="0"/>
              <a:t>pišete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objašnjenja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. Format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određeni</a:t>
            </a:r>
            <a:r>
              <a:rPr lang="en-US" dirty="0"/>
              <a:t> (Calibri, 15).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bs-Latn-BA" dirty="0"/>
              <a:t>da sadrži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400 </a:t>
            </a:r>
            <a:r>
              <a:rPr lang="en-US" dirty="0" err="1"/>
              <a:t>riječi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dv</a:t>
            </a:r>
            <a:r>
              <a:rPr lang="bs-Latn-BA" dirty="0" err="1"/>
              <a:t>ije</a:t>
            </a:r>
            <a:r>
              <a:rPr lang="en-US" dirty="0"/>
              <a:t> </a:t>
            </a:r>
            <a:r>
              <a:rPr lang="bs-Latn-BA" dirty="0" err="1"/>
              <a:t>prikaznice</a:t>
            </a:r>
            <a:r>
              <a:rPr lang="en-US" dirty="0"/>
              <a:t> </a:t>
            </a:r>
            <a:r>
              <a:rPr lang="en-US" dirty="0" err="1"/>
              <a:t>predviđen</a:t>
            </a:r>
            <a:r>
              <a:rPr lang="bs-Latn-BA" dirty="0"/>
              <a:t>e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bs-Latn-BA" dirty="0"/>
              <a:t> u</a:t>
            </a:r>
            <a:r>
              <a:rPr lang="en-US" dirty="0"/>
              <a:t> </a:t>
            </a:r>
            <a:r>
              <a:rPr lang="en-US" dirty="0" err="1"/>
              <a:t>digitalno</a:t>
            </a:r>
            <a:r>
              <a:rPr lang="bs-Latn-BA" dirty="0"/>
              <a:t>m</a:t>
            </a:r>
            <a:r>
              <a:rPr lang="en-US" dirty="0"/>
              <a:t> </a:t>
            </a:r>
            <a:r>
              <a:rPr lang="en-US" dirty="0" err="1"/>
              <a:t>portfolij</a:t>
            </a:r>
            <a:r>
              <a:rPr lang="bs-Latn-BA" dirty="0"/>
              <a:t>u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endParaRPr lang="bs-Latn-BA" dirty="0"/>
          </a:p>
          <a:p>
            <a:r>
              <a:rPr lang="en-US" dirty="0" err="1"/>
              <a:t>formatu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566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sz="1200" dirty="0">
                <a:solidFill>
                  <a:srgbClr val="7030A0"/>
                </a:solidFill>
              </a:rPr>
              <a:t>Nastavak</a:t>
            </a:r>
            <a:r>
              <a:rPr lang="bs-Cyrl-BA" dirty="0"/>
              <a:t> </a:t>
            </a:r>
            <a:r>
              <a:rPr lang="bs-Latn-BA" dirty="0"/>
              <a:t>sažetka</a:t>
            </a:r>
            <a:r>
              <a:rPr lang="bs-Cyrl-BA" dirty="0"/>
              <a:t> </a:t>
            </a:r>
            <a:r>
              <a:rPr lang="bs-Latn-BA" sz="1200" dirty="0">
                <a:solidFill>
                  <a:srgbClr val="7030A0"/>
                </a:solidFill>
              </a:rPr>
              <a:t>objašnjenje problema.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44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bs-Latn-BA" dirty="0"/>
              <a:t>predstavljate</a:t>
            </a:r>
            <a:r>
              <a:rPr lang="en-US" dirty="0"/>
              <a:t>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. </a:t>
            </a: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se </a:t>
            </a:r>
            <a:r>
              <a:rPr lang="en-US" dirty="0" err="1"/>
              <a:t>prikazati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tab</a:t>
            </a:r>
            <a:r>
              <a:rPr lang="bs-Latn-BA" dirty="0"/>
              <a:t>lice</a:t>
            </a:r>
            <a:r>
              <a:rPr lang="en-US" dirty="0"/>
              <a:t>, </a:t>
            </a:r>
            <a:r>
              <a:rPr lang="en-US" dirty="0" err="1"/>
              <a:t>grafikona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dijagrama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36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Ovdje </a:t>
            </a:r>
            <a:r>
              <a:rPr lang="en-US" dirty="0"/>
              <a:t>u</a:t>
            </a:r>
            <a:r>
              <a:rPr lang="bs-Latn-BA" dirty="0"/>
              <a:t>metnite</a:t>
            </a:r>
            <a:r>
              <a:rPr lang="en-US" dirty="0"/>
              <a:t> </a:t>
            </a:r>
            <a:r>
              <a:rPr lang="en-US" dirty="0" err="1"/>
              <a:t>medijske</a:t>
            </a:r>
            <a:r>
              <a:rPr lang="en-US" dirty="0"/>
              <a:t> </a:t>
            </a:r>
            <a:r>
              <a:rPr lang="en-US" dirty="0" err="1"/>
              <a:t>članke</a:t>
            </a:r>
            <a:r>
              <a:rPr lang="en-US" dirty="0"/>
              <a:t> koji se </a:t>
            </a:r>
            <a:r>
              <a:rPr lang="en-US" dirty="0" err="1"/>
              <a:t>bave</a:t>
            </a:r>
            <a:r>
              <a:rPr lang="en-US" dirty="0"/>
              <a:t> </a:t>
            </a:r>
            <a:r>
              <a:rPr lang="en-US" dirty="0" err="1"/>
              <a:t>odabranim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. </a:t>
            </a:r>
            <a:r>
              <a:rPr lang="en-US" dirty="0" err="1"/>
              <a:t>Obavezno</a:t>
            </a:r>
            <a:r>
              <a:rPr lang="en-US" dirty="0"/>
              <a:t> </a:t>
            </a:r>
            <a:r>
              <a:rPr lang="en-US" dirty="0" err="1"/>
              <a:t>uključite</a:t>
            </a:r>
            <a:r>
              <a:rPr lang="en-US" dirty="0"/>
              <a:t> </a:t>
            </a:r>
            <a:r>
              <a:rPr lang="en-US" dirty="0" err="1"/>
              <a:t>naslov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uvodni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članka</a:t>
            </a:r>
            <a:r>
              <a:rPr lang="en-US" dirty="0"/>
              <a:t>,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izvore</a:t>
            </a:r>
            <a:r>
              <a:rPr lang="en-US" dirty="0"/>
              <a:t> </a:t>
            </a:r>
            <a:r>
              <a:rPr lang="en-US" dirty="0" err="1"/>
              <a:t>materijala</a:t>
            </a:r>
            <a:r>
              <a:rPr lang="en-US" dirty="0"/>
              <a:t> i </a:t>
            </a:r>
            <a:r>
              <a:rPr lang="en-US" dirty="0" err="1"/>
              <a:t>istaknite</a:t>
            </a:r>
            <a:r>
              <a:rPr lang="en-US" dirty="0"/>
              <a:t> </a:t>
            </a:r>
            <a:r>
              <a:rPr lang="en-US" dirty="0" err="1"/>
              <a:t>navažnije</a:t>
            </a:r>
            <a:r>
              <a:rPr lang="en-US" dirty="0"/>
              <a:t> </a:t>
            </a:r>
            <a:r>
              <a:rPr lang="en-US" dirty="0" err="1"/>
              <a:t>dijelove</a:t>
            </a:r>
            <a:r>
              <a:rPr lang="en-US" dirty="0"/>
              <a:t>/</a:t>
            </a:r>
            <a:r>
              <a:rPr lang="en-US" dirty="0" err="1"/>
              <a:t>informacije</a:t>
            </a:r>
            <a:r>
              <a:rPr lang="en-US" dirty="0"/>
              <a:t>. </a:t>
            </a:r>
            <a:r>
              <a:rPr lang="en-US" dirty="0" err="1"/>
              <a:t>Ukoliko</a:t>
            </a:r>
            <a:r>
              <a:rPr lang="en-US" dirty="0"/>
              <a:t> se </a:t>
            </a:r>
            <a:r>
              <a:rPr lang="en-US" dirty="0" err="1"/>
              <a:t>radi</a:t>
            </a:r>
            <a:r>
              <a:rPr lang="en-US" dirty="0"/>
              <a:t> o </a:t>
            </a:r>
            <a:r>
              <a:rPr lang="en-US" dirty="0" err="1"/>
              <a:t>većim</a:t>
            </a:r>
            <a:r>
              <a:rPr lang="en-US" dirty="0"/>
              <a:t> </a:t>
            </a:r>
            <a:r>
              <a:rPr lang="en-US" dirty="0" err="1"/>
              <a:t>člancima</a:t>
            </a:r>
            <a:r>
              <a:rPr lang="en-US" dirty="0"/>
              <a:t>, </a:t>
            </a:r>
            <a:r>
              <a:rPr lang="en-US" dirty="0" err="1"/>
              <a:t>uključite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, a </a:t>
            </a:r>
            <a:r>
              <a:rPr lang="en-US" dirty="0" err="1"/>
              <a:t>cijeli</a:t>
            </a:r>
            <a:r>
              <a:rPr lang="en-US" dirty="0"/>
              <a:t> </a:t>
            </a:r>
            <a:r>
              <a:rPr lang="en-US" dirty="0" err="1"/>
              <a:t>članak</a:t>
            </a:r>
            <a:r>
              <a:rPr lang="en-US" dirty="0"/>
              <a:t> </a:t>
            </a:r>
            <a:r>
              <a:rPr lang="en-US" dirty="0" err="1"/>
              <a:t>stavite</a:t>
            </a:r>
            <a:r>
              <a:rPr lang="en-US" dirty="0"/>
              <a:t> u </a:t>
            </a:r>
            <a:r>
              <a:rPr lang="bs-Latn-BA" dirty="0"/>
              <a:t>odjeljak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804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noProof="0" dirty="0"/>
              <a:t>Ako je prikladno </a:t>
            </a:r>
            <a:r>
              <a:rPr lang="en-US" dirty="0"/>
              <a:t>za </a:t>
            </a:r>
            <a:r>
              <a:rPr lang="en-US" dirty="0" err="1"/>
              <a:t>odabrani</a:t>
            </a:r>
            <a:r>
              <a:rPr lang="en-US" dirty="0"/>
              <a:t> problem,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bs-Latn-BA" dirty="0"/>
              <a:t>odjeljak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sadržavati</a:t>
            </a:r>
            <a:r>
              <a:rPr lang="bs-Latn-BA" dirty="0"/>
              <a:t> zemljopisnu</a:t>
            </a:r>
            <a:r>
              <a:rPr lang="en-US" dirty="0"/>
              <a:t> </a:t>
            </a:r>
            <a:r>
              <a:rPr lang="en-US" dirty="0" err="1"/>
              <a:t>kartu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mapu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bs-Latn-BA" dirty="0"/>
              <a:t>zraka</a:t>
            </a:r>
            <a:r>
              <a:rPr lang="en-US" dirty="0"/>
              <a:t> (</a:t>
            </a:r>
            <a:r>
              <a:rPr lang="en-US" dirty="0" err="1"/>
              <a:t>npr</a:t>
            </a:r>
            <a:r>
              <a:rPr lang="en-US" dirty="0"/>
              <a:t>. Google Maps)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prikazuje</a:t>
            </a:r>
            <a:r>
              <a:rPr lang="en-US" dirty="0"/>
              <a:t> </a:t>
            </a:r>
            <a:r>
              <a:rPr lang="en-US" dirty="0" err="1"/>
              <a:t>zemljopisno</a:t>
            </a:r>
            <a:r>
              <a:rPr lang="en-US" dirty="0"/>
              <a:t> </a:t>
            </a:r>
            <a:r>
              <a:rPr lang="en-US" dirty="0" err="1"/>
              <a:t>područje</a:t>
            </a:r>
            <a:r>
              <a:rPr lang="en-US" dirty="0"/>
              <a:t> </a:t>
            </a:r>
            <a:r>
              <a:rPr lang="en-US" dirty="0" err="1"/>
              <a:t>obuhvaćen</a:t>
            </a:r>
            <a:r>
              <a:rPr lang="bs-Latn-BA" dirty="0"/>
              <a:t>o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. O</a:t>
            </a:r>
            <a:r>
              <a:rPr lang="bs-Latn-BA" dirty="0"/>
              <a:t>b</a:t>
            </a:r>
            <a:r>
              <a:rPr lang="en-US" dirty="0" err="1"/>
              <a:t>vezno</a:t>
            </a:r>
            <a:r>
              <a:rPr lang="en-US" dirty="0"/>
              <a:t>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naslov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138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</a:t>
            </a:r>
            <a:r>
              <a:rPr lang="bs-Latn-BA" dirty="0"/>
              <a:t>k</a:t>
            </a:r>
            <a:r>
              <a:rPr lang="en-US" dirty="0" err="1"/>
              <a:t>ljučite</a:t>
            </a:r>
            <a:r>
              <a:rPr lang="en-US" dirty="0"/>
              <a:t> </a:t>
            </a:r>
            <a:r>
              <a:rPr lang="bs-Latn-BA" dirty="0"/>
              <a:t>izvatke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citate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pisama</a:t>
            </a:r>
            <a:r>
              <a:rPr lang="en-US" dirty="0"/>
              <a:t> po</a:t>
            </a:r>
            <a:r>
              <a:rPr lang="bs-Latn-BA" dirty="0" err="1"/>
              <a:t>tpore</a:t>
            </a:r>
            <a:r>
              <a:rPr lang="en-US" dirty="0"/>
              <a:t> </a:t>
            </a:r>
            <a:r>
              <a:rPr lang="en-US" dirty="0" err="1"/>
              <a:t>predstavnika</a:t>
            </a:r>
            <a:r>
              <a:rPr lang="en-US" dirty="0"/>
              <a:t>/</a:t>
            </a:r>
            <a:r>
              <a:rPr lang="en-US" dirty="0" err="1"/>
              <a:t>članova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 u </a:t>
            </a:r>
            <a:r>
              <a:rPr lang="en-US" dirty="0" err="1"/>
              <a:t>kojima</a:t>
            </a:r>
            <a:r>
              <a:rPr lang="en-US" dirty="0"/>
              <a:t> se </a:t>
            </a:r>
            <a:r>
              <a:rPr lang="en-US" dirty="0" err="1"/>
              <a:t>navodi</a:t>
            </a:r>
            <a:r>
              <a:rPr lang="en-US" dirty="0"/>
              <a:t> </a:t>
            </a:r>
            <a:r>
              <a:rPr lang="en-US" dirty="0" err="1"/>
              <a:t>njihovo</a:t>
            </a:r>
            <a:r>
              <a:rPr lang="en-US" dirty="0"/>
              <a:t> </a:t>
            </a:r>
            <a:r>
              <a:rPr lang="en-US" dirty="0" err="1"/>
              <a:t>viđenje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. </a:t>
            </a:r>
          </a:p>
          <a:p>
            <a:r>
              <a:rPr lang="en-US" dirty="0" err="1"/>
              <a:t>Priložite</a:t>
            </a:r>
            <a:r>
              <a:rPr lang="en-US" dirty="0"/>
              <a:t> </a:t>
            </a:r>
            <a:r>
              <a:rPr lang="en-US" dirty="0" err="1"/>
              <a:t>sva</a:t>
            </a:r>
            <a:r>
              <a:rPr lang="en-US" dirty="0"/>
              <a:t> </a:t>
            </a:r>
            <a:r>
              <a:rPr lang="en-US" dirty="0" err="1"/>
              <a:t>cjelovita</a:t>
            </a:r>
            <a:r>
              <a:rPr lang="en-US" dirty="0"/>
              <a:t> </a:t>
            </a:r>
            <a:r>
              <a:rPr lang="en-US" dirty="0" err="1"/>
              <a:t>pisma</a:t>
            </a:r>
            <a:r>
              <a:rPr lang="en-US" dirty="0"/>
              <a:t> po</a:t>
            </a:r>
            <a:r>
              <a:rPr lang="bs-Latn-BA" dirty="0" err="1"/>
              <a:t>tpore</a:t>
            </a:r>
            <a:r>
              <a:rPr lang="en-US" dirty="0"/>
              <a:t> </a:t>
            </a:r>
            <a:r>
              <a:rPr lang="bs-Latn-BA" dirty="0"/>
              <a:t>u odjeljak </a:t>
            </a:r>
            <a:r>
              <a:rPr lang="en-US" dirty="0"/>
              <a:t>za </a:t>
            </a:r>
            <a:r>
              <a:rPr lang="en-US" dirty="0" err="1"/>
              <a:t>dokumentaciju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6139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fotografije</a:t>
            </a:r>
            <a:r>
              <a:rPr lang="en-US" dirty="0"/>
              <a:t> 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povezane</a:t>
            </a:r>
            <a:r>
              <a:rPr lang="en-US" dirty="0"/>
              <a:t> s </a:t>
            </a:r>
            <a:r>
              <a:rPr lang="en-US" dirty="0" err="1"/>
              <a:t>odabranim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 i </a:t>
            </a:r>
            <a:r>
              <a:rPr lang="bs-Latn-BA" dirty="0"/>
              <a:t>sadržavati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onoga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prikazano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fotografiji</a:t>
            </a:r>
            <a:r>
              <a:rPr lang="en-US" dirty="0"/>
              <a:t> a </a:t>
            </a:r>
            <a:r>
              <a:rPr lang="en-US" dirty="0" err="1"/>
              <a:t>vezano</a:t>
            </a:r>
            <a:r>
              <a:rPr lang="en-US" dirty="0"/>
              <a:t> je za problem. </a:t>
            </a:r>
            <a:r>
              <a:rPr lang="en-US" dirty="0" err="1"/>
              <a:t>Mogu</a:t>
            </a:r>
            <a:r>
              <a:rPr lang="en-US" dirty="0"/>
              <a:t> se </a:t>
            </a:r>
            <a:r>
              <a:rPr lang="en-US" dirty="0" err="1"/>
              <a:t>uključiti</a:t>
            </a:r>
            <a:r>
              <a:rPr lang="en-US" dirty="0"/>
              <a:t> </a:t>
            </a:r>
            <a:r>
              <a:rPr lang="en-US" dirty="0" err="1"/>
              <a:t>slike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prikazuju</a:t>
            </a:r>
            <a:r>
              <a:rPr lang="en-US" dirty="0"/>
              <a:t> problem, </a:t>
            </a:r>
            <a:r>
              <a:rPr lang="en-US" dirty="0" err="1"/>
              <a:t>slike</a:t>
            </a:r>
            <a:r>
              <a:rPr lang="en-US" dirty="0"/>
              <a:t> </a:t>
            </a:r>
            <a:r>
              <a:rPr lang="en-US" dirty="0" err="1"/>
              <a:t>anketiranih</a:t>
            </a:r>
            <a:r>
              <a:rPr lang="en-US" dirty="0"/>
              <a:t> </a:t>
            </a:r>
            <a:r>
              <a:rPr lang="en-US" dirty="0" err="1"/>
              <a:t>pojedinaca</a:t>
            </a:r>
            <a:r>
              <a:rPr lang="en-US" dirty="0"/>
              <a:t>, </a:t>
            </a:r>
            <a:r>
              <a:rPr lang="en-US" dirty="0" err="1"/>
              <a:t>učenika</a:t>
            </a:r>
            <a:r>
              <a:rPr lang="en-US" dirty="0"/>
              <a:t> </a:t>
            </a:r>
            <a:r>
              <a:rPr lang="bs-Latn-BA" dirty="0"/>
              <a:t>tijekom </a:t>
            </a:r>
            <a:r>
              <a:rPr lang="bs-Latn-BA" dirty="0" err="1"/>
              <a:t>istraživanja</a:t>
            </a:r>
            <a:r>
              <a:rPr lang="bs-Latn-BA" dirty="0"/>
              <a:t> </a:t>
            </a:r>
            <a:r>
              <a:rPr lang="en-US" dirty="0"/>
              <a:t>problem</a:t>
            </a:r>
            <a:r>
              <a:rPr lang="bs-Latn-BA" dirty="0"/>
              <a:t>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drugih</a:t>
            </a:r>
            <a:r>
              <a:rPr lang="en-US" dirty="0"/>
              <a:t> </a:t>
            </a:r>
            <a:r>
              <a:rPr lang="en-US" dirty="0" err="1"/>
              <a:t>dešavanja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dokument</a:t>
            </a:r>
            <a:r>
              <a:rPr lang="bs-Latn-BA" dirty="0" err="1"/>
              <a:t>iraju</a:t>
            </a:r>
            <a:r>
              <a:rPr lang="en-US" dirty="0"/>
              <a:t> </a:t>
            </a:r>
            <a:r>
              <a:rPr lang="bs-Latn-BA" dirty="0"/>
              <a:t>istraživanje problema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742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Ovdje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</a:t>
            </a:r>
            <a:r>
              <a:rPr lang="en-US" dirty="0" err="1"/>
              <a:t>dodatnu</a:t>
            </a:r>
            <a:r>
              <a:rPr lang="en-US" dirty="0"/>
              <a:t> </a:t>
            </a:r>
            <a:r>
              <a:rPr lang="en-US" dirty="0" err="1"/>
              <a:t>dokumentaciju</a:t>
            </a:r>
            <a:r>
              <a:rPr lang="en-US" dirty="0"/>
              <a:t> – </a:t>
            </a:r>
            <a:r>
              <a:rPr lang="en-US" dirty="0" err="1"/>
              <a:t>samo</a:t>
            </a:r>
            <a:r>
              <a:rPr lang="en-US" dirty="0"/>
              <a:t> one </a:t>
            </a:r>
            <a:r>
              <a:rPr lang="en-US" dirty="0" err="1"/>
              <a:t>informacije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i </a:t>
            </a:r>
            <a:r>
              <a:rPr lang="en-US" dirty="0" err="1"/>
              <a:t>najvažnije</a:t>
            </a:r>
            <a:r>
              <a:rPr lang="en-US" dirty="0"/>
              <a:t> za </a:t>
            </a:r>
            <a:r>
              <a:rPr lang="en-US" dirty="0" err="1"/>
              <a:t>dokument</a:t>
            </a:r>
            <a:r>
              <a:rPr lang="bs-Latn-BA" dirty="0" err="1"/>
              <a:t>iranje</a:t>
            </a:r>
            <a:r>
              <a:rPr lang="en-US" dirty="0"/>
              <a:t>/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, </a:t>
            </a:r>
            <a:r>
              <a:rPr lang="en-US" dirty="0" err="1"/>
              <a:t>npr</a:t>
            </a:r>
            <a:r>
              <a:rPr lang="en-US" dirty="0"/>
              <a:t>. </a:t>
            </a:r>
            <a:r>
              <a:rPr lang="en-US" dirty="0" err="1"/>
              <a:t>sažetke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; tab</a:t>
            </a:r>
            <a:r>
              <a:rPr lang="bs-Latn-BA" dirty="0"/>
              <a:t>lice</a:t>
            </a:r>
            <a:r>
              <a:rPr lang="en-US" dirty="0"/>
              <a:t>, </a:t>
            </a:r>
            <a:r>
              <a:rPr lang="en-US" dirty="0" err="1"/>
              <a:t>grafikone</a:t>
            </a:r>
            <a:r>
              <a:rPr lang="en-US" dirty="0"/>
              <a:t>, </a:t>
            </a:r>
            <a:r>
              <a:rPr lang="en-US" dirty="0" err="1"/>
              <a:t>dija</a:t>
            </a:r>
            <a:r>
              <a:rPr lang="bs-Latn-BA" dirty="0"/>
              <a:t>g</a:t>
            </a:r>
            <a:r>
              <a:rPr lang="en-US" dirty="0" err="1"/>
              <a:t>rame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GRAFIKE </a:t>
            </a:r>
            <a:r>
              <a:rPr lang="en-US" dirty="0" err="1"/>
              <a:t>koje</a:t>
            </a:r>
            <a:r>
              <a:rPr lang="en-US" dirty="0"/>
              <a:t> pr</a:t>
            </a:r>
            <a:r>
              <a:rPr lang="bs-Latn-BA" dirty="0" err="1"/>
              <a:t>ikazuju</a:t>
            </a:r>
            <a:r>
              <a:rPr lang="en-US" dirty="0"/>
              <a:t> </a:t>
            </a:r>
            <a:r>
              <a:rPr lang="en-US" dirty="0" err="1"/>
              <a:t>važne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. </a:t>
            </a:r>
            <a:r>
              <a:rPr lang="en-US" dirty="0" err="1"/>
              <a:t>Cjelovita</a:t>
            </a:r>
            <a:r>
              <a:rPr lang="en-US" dirty="0"/>
              <a:t> </a:t>
            </a:r>
            <a:r>
              <a:rPr lang="en-US" dirty="0" err="1"/>
              <a:t>izvješća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relevantne</a:t>
            </a:r>
            <a:r>
              <a:rPr lang="en-US" dirty="0"/>
              <a:t> </a:t>
            </a:r>
            <a:r>
              <a:rPr lang="en-US" dirty="0" err="1"/>
              <a:t>dokumente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</a:t>
            </a:r>
            <a:r>
              <a:rPr lang="bs-Latn-BA" dirty="0"/>
              <a:t>u </a:t>
            </a:r>
            <a:r>
              <a:rPr lang="en-US" dirty="0" err="1"/>
              <a:t>odjeljku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38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Ovdje</a:t>
            </a:r>
            <a:r>
              <a:rPr lang="en-US" dirty="0"/>
              <a:t> </a:t>
            </a:r>
            <a:r>
              <a:rPr lang="en-US" dirty="0" err="1"/>
              <a:t>trebaju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navedeni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informacija</a:t>
            </a:r>
            <a:r>
              <a:rPr lang="en-US" dirty="0"/>
              <a:t>, </a:t>
            </a:r>
            <a:r>
              <a:rPr lang="en-US" dirty="0" err="1"/>
              <a:t>formalni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neformalni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koristili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Objašnjenje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402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Ovdje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video </a:t>
            </a:r>
            <a:r>
              <a:rPr lang="en-US" dirty="0" err="1"/>
              <a:t>prezentaciju</a:t>
            </a:r>
            <a:r>
              <a:rPr lang="en-US" dirty="0"/>
              <a:t> </a:t>
            </a:r>
            <a:r>
              <a:rPr lang="en-US" dirty="0" err="1"/>
              <a:t>objašnjenja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. Video </a:t>
            </a:r>
            <a:r>
              <a:rPr lang="en-US" dirty="0" err="1"/>
              <a:t>prezentacija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sastojati</a:t>
            </a:r>
            <a:r>
              <a:rPr lang="en-US" dirty="0"/>
              <a:t> od</a:t>
            </a:r>
            <a:r>
              <a:rPr lang="bs-Cyrl-BA" dirty="0"/>
              <a:t>:</a:t>
            </a:r>
          </a:p>
          <a:p>
            <a:pPr marL="171450" indent="-171450">
              <a:buFontTx/>
              <a:buChar char="-"/>
            </a:pPr>
            <a:r>
              <a:rPr lang="en-US" b="1" dirty="0"/>
              <a:t>DVA </a:t>
            </a:r>
            <a:r>
              <a:rPr lang="bs-Latn-BA" b="1" dirty="0"/>
              <a:t>videozapisa</a:t>
            </a:r>
            <a:r>
              <a:rPr lang="en-US" b="1" dirty="0"/>
              <a:t>, 2 minute </a:t>
            </a:r>
            <a:r>
              <a:rPr lang="en-US" b="1" dirty="0" err="1"/>
              <a:t>svaki</a:t>
            </a:r>
            <a:r>
              <a:rPr lang="en-US" b="1" dirty="0"/>
              <a:t> </a:t>
            </a:r>
            <a:r>
              <a:rPr lang="en-US" b="0" dirty="0"/>
              <a:t>(</a:t>
            </a:r>
            <a:r>
              <a:rPr lang="en-US" b="0" dirty="0" err="1"/>
              <a:t>prvi</a:t>
            </a:r>
            <a:r>
              <a:rPr lang="en-US" b="0" dirty="0"/>
              <a:t> video</a:t>
            </a:r>
            <a:r>
              <a:rPr lang="bs-Latn-BA" b="0" dirty="0"/>
              <a:t>zapis</a:t>
            </a:r>
            <a:r>
              <a:rPr lang="en-US" b="0" dirty="0"/>
              <a:t>: </a:t>
            </a:r>
            <a:r>
              <a:rPr lang="en-US" b="0" dirty="0" err="1"/>
              <a:t>jedan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minute, </a:t>
            </a:r>
            <a:r>
              <a:rPr lang="en-US" b="0" dirty="0" err="1"/>
              <a:t>drugi</a:t>
            </a:r>
            <a:r>
              <a:rPr lang="en-US" b="0" dirty="0"/>
              <a:t> video</a:t>
            </a:r>
            <a:r>
              <a:rPr lang="bs-Latn-BA" b="0" dirty="0"/>
              <a:t>zapis</a:t>
            </a:r>
            <a:r>
              <a:rPr lang="en-US" b="0" dirty="0"/>
              <a:t>: </a:t>
            </a:r>
            <a:r>
              <a:rPr lang="en-US" b="0" dirty="0" err="1"/>
              <a:t>drugi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minute) </a:t>
            </a:r>
          </a:p>
          <a:p>
            <a:pPr marL="0" indent="0">
              <a:buFontTx/>
              <a:buNone/>
            </a:pPr>
            <a:r>
              <a:rPr lang="en-US" b="1" dirty="0"/>
              <a:t>ILI </a:t>
            </a:r>
            <a:endParaRPr lang="bs-Latn-BA" b="1" dirty="0"/>
          </a:p>
          <a:p>
            <a:pPr marL="171450" indent="-171450">
              <a:buFontTx/>
              <a:buChar char="-"/>
            </a:pPr>
            <a:r>
              <a:rPr lang="pl-PL" b="1" dirty="0"/>
              <a:t>JEDNOG videozapisa u trajanju od 4 minute </a:t>
            </a:r>
            <a:r>
              <a:rPr lang="pl-PL" b="0" dirty="0"/>
              <a:t>u kojem jedan </a:t>
            </a:r>
            <a:r>
              <a:rPr lang="pl-PL" b="0"/>
              <a:t>učenik prezentira, </a:t>
            </a:r>
            <a:r>
              <a:rPr lang="pl-PL" b="0" dirty="0"/>
              <a:t>a nakon toga drugi</a:t>
            </a:r>
            <a:r>
              <a:rPr lang="bs-Cyrl-BA" b="0" dirty="0"/>
              <a:t>. 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1157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cijela</a:t>
            </a:r>
            <a:r>
              <a:rPr lang="en-US" dirty="0"/>
              <a:t> </a:t>
            </a:r>
            <a:r>
              <a:rPr lang="bs-Latn-BA" dirty="0"/>
              <a:t>skupina</a:t>
            </a:r>
            <a:r>
              <a:rPr lang="en-US" dirty="0"/>
              <a:t> </a:t>
            </a:r>
            <a:r>
              <a:rPr lang="en-US" dirty="0" err="1"/>
              <a:t>odabere</a:t>
            </a:r>
            <a:r>
              <a:rPr lang="en-US" dirty="0"/>
              <a:t>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uključene</a:t>
            </a:r>
            <a:r>
              <a:rPr lang="en-US" dirty="0"/>
              <a:t> u </a:t>
            </a:r>
            <a:r>
              <a:rPr lang="en-US" dirty="0" err="1"/>
              <a:t>digitalni</a:t>
            </a:r>
            <a:r>
              <a:rPr lang="en-US" dirty="0"/>
              <a:t> portfolio,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provjeriti</a:t>
            </a:r>
            <a:r>
              <a:rPr lang="en-US" dirty="0"/>
              <a:t> </a:t>
            </a:r>
            <a:r>
              <a:rPr lang="bs-Latn-BA" dirty="0"/>
              <a:t>sadrži li svaka </a:t>
            </a:r>
            <a:r>
              <a:rPr lang="en-US" dirty="0"/>
              <a:t>od </a:t>
            </a:r>
            <a:r>
              <a:rPr lang="en-US" dirty="0" err="1"/>
              <a:t>predloženih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bs-Latn-BA" dirty="0"/>
              <a:t>informacije</a:t>
            </a:r>
            <a:r>
              <a:rPr lang="en-US" dirty="0"/>
              <a:t> u </a:t>
            </a:r>
            <a:r>
              <a:rPr lang="en-US" dirty="0" err="1"/>
              <a:t>skladu</a:t>
            </a:r>
            <a:r>
              <a:rPr lang="en-US" dirty="0"/>
              <a:t> s </a:t>
            </a:r>
            <a:r>
              <a:rPr lang="en-US" dirty="0" err="1"/>
              <a:t>kriterijima</a:t>
            </a:r>
            <a:r>
              <a:rPr lang="en-US" dirty="0"/>
              <a:t> </a:t>
            </a:r>
            <a:r>
              <a:rPr lang="en-US" dirty="0" err="1"/>
              <a:t>navedenim</a:t>
            </a:r>
            <a:r>
              <a:rPr lang="en-US" dirty="0"/>
              <a:t> u </a:t>
            </a:r>
            <a:r>
              <a:rPr lang="bs-Latn-BA" dirty="0"/>
              <a:t>obrascu</a:t>
            </a:r>
            <a:r>
              <a:rPr lang="en-US" dirty="0"/>
              <a:t> za </a:t>
            </a:r>
            <a:r>
              <a:rPr lang="en-US" dirty="0" err="1"/>
              <a:t>ocjenjivanje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konkretno</a:t>
            </a:r>
            <a:r>
              <a:rPr lang="en-US" dirty="0"/>
              <a:t>, za </a:t>
            </a:r>
            <a:r>
              <a:rPr lang="en-US" dirty="0" err="1"/>
              <a:t>razmatranje</a:t>
            </a:r>
            <a:r>
              <a:rPr lang="en-US" dirty="0"/>
              <a:t>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bave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). </a:t>
            </a:r>
            <a:r>
              <a:rPr lang="en-US" dirty="0" err="1"/>
              <a:t>Učenički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koji se </a:t>
            </a:r>
            <a:r>
              <a:rPr lang="en-US" dirty="0" err="1"/>
              <a:t>bavi</a:t>
            </a:r>
            <a:r>
              <a:rPr lang="en-US" dirty="0"/>
              <a:t> „</a:t>
            </a:r>
            <a:r>
              <a:rPr lang="en-US" dirty="0" err="1"/>
              <a:t>alternativnim</a:t>
            </a:r>
            <a:r>
              <a:rPr lang="en-US" dirty="0"/>
              <a:t> </a:t>
            </a:r>
            <a:r>
              <a:rPr lang="en-US" dirty="0" err="1"/>
              <a:t>mjerama</a:t>
            </a:r>
            <a:r>
              <a:rPr lang="en-US" dirty="0"/>
              <a:t>“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pripremiti</a:t>
            </a:r>
            <a:r>
              <a:rPr lang="en-US" dirty="0"/>
              <a:t> </a:t>
            </a:r>
            <a:r>
              <a:rPr lang="en-US" b="1" dirty="0" err="1"/>
              <a:t>sažetak</a:t>
            </a:r>
            <a:r>
              <a:rPr lang="en-US" b="1" dirty="0"/>
              <a:t> od </a:t>
            </a:r>
            <a:r>
              <a:rPr lang="en-US" b="1" dirty="0" err="1"/>
              <a:t>oko</a:t>
            </a:r>
            <a:r>
              <a:rPr lang="en-US" b="1" dirty="0"/>
              <a:t> 200 </a:t>
            </a:r>
            <a:r>
              <a:rPr lang="en-US" b="1" dirty="0" err="1"/>
              <a:t>riječi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jed</a:t>
            </a:r>
            <a:r>
              <a:rPr lang="bs-Latn-BA" dirty="0" err="1"/>
              <a:t>nu</a:t>
            </a:r>
            <a:r>
              <a:rPr lang="bs-Latn-BA" dirty="0"/>
              <a:t> </a:t>
            </a:r>
            <a:r>
              <a:rPr lang="bs-Latn-BA" dirty="0" err="1"/>
              <a:t>prikaznicu</a:t>
            </a:r>
            <a:r>
              <a:rPr lang="en-US" dirty="0"/>
              <a:t> </a:t>
            </a:r>
            <a:r>
              <a:rPr lang="bs-Latn-BA" dirty="0"/>
              <a:t>predviđenu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i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– Calibri, 15) </a:t>
            </a:r>
            <a:r>
              <a:rPr lang="en-US" b="1" dirty="0"/>
              <a:t>za </a:t>
            </a:r>
            <a:r>
              <a:rPr lang="en-US" b="1" dirty="0" err="1"/>
              <a:t>svaku</a:t>
            </a:r>
            <a:r>
              <a:rPr lang="en-US" b="1" dirty="0"/>
              <a:t> </a:t>
            </a:r>
            <a:r>
              <a:rPr lang="en-US" b="1" dirty="0" err="1"/>
              <a:t>alternativnu</a:t>
            </a:r>
            <a:r>
              <a:rPr lang="en-US" b="1" dirty="0"/>
              <a:t> </a:t>
            </a:r>
            <a:r>
              <a:rPr lang="en-US" b="1" dirty="0" err="1"/>
              <a:t>mjeru</a:t>
            </a:r>
            <a:r>
              <a:rPr lang="en-US" b="1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4552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cijela</a:t>
            </a:r>
            <a:r>
              <a:rPr lang="en-US" dirty="0"/>
              <a:t> </a:t>
            </a:r>
            <a:r>
              <a:rPr lang="bs-Latn-BA" dirty="0"/>
              <a:t>skupina</a:t>
            </a:r>
            <a:r>
              <a:rPr lang="en-US" dirty="0"/>
              <a:t> </a:t>
            </a:r>
            <a:r>
              <a:rPr lang="en-US" dirty="0" err="1"/>
              <a:t>odabere</a:t>
            </a:r>
            <a:r>
              <a:rPr lang="en-US" dirty="0"/>
              <a:t>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uključene</a:t>
            </a:r>
            <a:r>
              <a:rPr lang="en-US" dirty="0"/>
              <a:t> u </a:t>
            </a:r>
            <a:r>
              <a:rPr lang="en-US" dirty="0" err="1"/>
              <a:t>digitalni</a:t>
            </a:r>
            <a:r>
              <a:rPr lang="en-US" dirty="0"/>
              <a:t> portfolio,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provjeriti</a:t>
            </a:r>
            <a:r>
              <a:rPr lang="en-US" dirty="0"/>
              <a:t> </a:t>
            </a:r>
            <a:r>
              <a:rPr lang="bs-Latn-BA" dirty="0"/>
              <a:t>sadrži li svaka </a:t>
            </a:r>
            <a:r>
              <a:rPr lang="en-US" dirty="0"/>
              <a:t>od </a:t>
            </a:r>
            <a:r>
              <a:rPr lang="en-US" dirty="0" err="1"/>
              <a:t>predloženih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bs-Latn-BA" dirty="0"/>
              <a:t>informacije</a:t>
            </a:r>
            <a:r>
              <a:rPr lang="en-US" dirty="0"/>
              <a:t> u </a:t>
            </a:r>
            <a:r>
              <a:rPr lang="en-US" dirty="0" err="1"/>
              <a:t>skladu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kriterijima</a:t>
            </a:r>
            <a:r>
              <a:rPr lang="en-US" dirty="0"/>
              <a:t> </a:t>
            </a:r>
            <a:r>
              <a:rPr lang="en-US" dirty="0" err="1"/>
              <a:t>navedenim</a:t>
            </a:r>
            <a:r>
              <a:rPr lang="en-US" dirty="0"/>
              <a:t> u </a:t>
            </a:r>
            <a:r>
              <a:rPr lang="bs-Latn-BA" dirty="0"/>
              <a:t>obrascu</a:t>
            </a:r>
            <a:r>
              <a:rPr lang="en-US" dirty="0"/>
              <a:t> za </a:t>
            </a:r>
            <a:r>
              <a:rPr lang="en-US" dirty="0" err="1"/>
              <a:t>ocjenjivanje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konkretno</a:t>
            </a:r>
            <a:r>
              <a:rPr lang="en-US" dirty="0"/>
              <a:t>, za </a:t>
            </a:r>
            <a:r>
              <a:rPr lang="en-US" dirty="0" err="1"/>
              <a:t>razmatranje</a:t>
            </a:r>
            <a:r>
              <a:rPr lang="en-US" dirty="0"/>
              <a:t>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bave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). </a:t>
            </a:r>
            <a:r>
              <a:rPr lang="en-US" dirty="0" err="1"/>
              <a:t>Učenički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koji se </a:t>
            </a:r>
            <a:r>
              <a:rPr lang="en-US" dirty="0" err="1"/>
              <a:t>bavi</a:t>
            </a:r>
            <a:r>
              <a:rPr lang="en-US" dirty="0"/>
              <a:t> „</a:t>
            </a:r>
            <a:r>
              <a:rPr lang="en-US" dirty="0" err="1"/>
              <a:t>alternativnim</a:t>
            </a:r>
            <a:r>
              <a:rPr lang="en-US" dirty="0"/>
              <a:t> </a:t>
            </a:r>
            <a:r>
              <a:rPr lang="en-US" dirty="0" err="1"/>
              <a:t>mjerama</a:t>
            </a:r>
            <a:r>
              <a:rPr lang="en-US" dirty="0"/>
              <a:t>“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pripremiti</a:t>
            </a:r>
            <a:r>
              <a:rPr lang="en-US" dirty="0"/>
              <a:t> </a:t>
            </a:r>
            <a:r>
              <a:rPr lang="en-US" b="1" dirty="0" err="1"/>
              <a:t>sažetak</a:t>
            </a:r>
            <a:r>
              <a:rPr lang="en-US" b="1" dirty="0"/>
              <a:t> od </a:t>
            </a:r>
            <a:r>
              <a:rPr lang="en-US" b="1" dirty="0" err="1"/>
              <a:t>oko</a:t>
            </a:r>
            <a:r>
              <a:rPr lang="en-US" b="1" dirty="0"/>
              <a:t> 200 </a:t>
            </a:r>
            <a:r>
              <a:rPr lang="en-US" b="1" dirty="0" err="1"/>
              <a:t>riječi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jed</a:t>
            </a:r>
            <a:r>
              <a:rPr lang="bs-Latn-BA" dirty="0" err="1"/>
              <a:t>nu</a:t>
            </a:r>
            <a:r>
              <a:rPr lang="bs-Latn-BA" dirty="0"/>
              <a:t> </a:t>
            </a:r>
            <a:r>
              <a:rPr lang="bs-Latn-BA" dirty="0" err="1"/>
              <a:t>prikaznicu</a:t>
            </a:r>
            <a:r>
              <a:rPr lang="en-US" dirty="0"/>
              <a:t> </a:t>
            </a:r>
            <a:r>
              <a:rPr lang="bs-Latn-BA" dirty="0"/>
              <a:t>predviđenu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i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– Calibri, 15) </a:t>
            </a:r>
            <a:r>
              <a:rPr lang="en-US" b="1" dirty="0"/>
              <a:t>za </a:t>
            </a:r>
            <a:r>
              <a:rPr lang="en-US" b="1" dirty="0" err="1"/>
              <a:t>svaku</a:t>
            </a:r>
            <a:r>
              <a:rPr lang="en-US" b="1" dirty="0"/>
              <a:t> </a:t>
            </a:r>
            <a:r>
              <a:rPr lang="en-US" b="1" dirty="0" err="1"/>
              <a:t>alternativnu</a:t>
            </a:r>
            <a:r>
              <a:rPr lang="en-US" b="1" dirty="0"/>
              <a:t> </a:t>
            </a:r>
            <a:r>
              <a:rPr lang="en-US" b="1" dirty="0" err="1"/>
              <a:t>mjeru</a:t>
            </a:r>
            <a:r>
              <a:rPr lang="en-US" b="1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8367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cijela</a:t>
            </a:r>
            <a:r>
              <a:rPr lang="en-US" dirty="0"/>
              <a:t> </a:t>
            </a:r>
            <a:r>
              <a:rPr lang="bs-Latn-BA" dirty="0"/>
              <a:t>skupina</a:t>
            </a:r>
            <a:r>
              <a:rPr lang="en-US" dirty="0"/>
              <a:t> </a:t>
            </a:r>
            <a:r>
              <a:rPr lang="en-US" dirty="0" err="1"/>
              <a:t>odabere</a:t>
            </a:r>
            <a:r>
              <a:rPr lang="en-US" dirty="0"/>
              <a:t>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uključene</a:t>
            </a:r>
            <a:r>
              <a:rPr lang="en-US" dirty="0"/>
              <a:t> u </a:t>
            </a:r>
            <a:r>
              <a:rPr lang="en-US" dirty="0" err="1"/>
              <a:t>digitalni</a:t>
            </a:r>
            <a:r>
              <a:rPr lang="en-US" dirty="0"/>
              <a:t> portfolio,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provjeriti</a:t>
            </a:r>
            <a:r>
              <a:rPr lang="en-US" dirty="0"/>
              <a:t> </a:t>
            </a:r>
            <a:r>
              <a:rPr lang="bs-Latn-BA" dirty="0"/>
              <a:t>sadrži li svaka </a:t>
            </a:r>
            <a:r>
              <a:rPr lang="en-US" dirty="0"/>
              <a:t>od </a:t>
            </a:r>
            <a:r>
              <a:rPr lang="en-US" dirty="0" err="1"/>
              <a:t>predloženih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bs-Latn-BA" dirty="0"/>
              <a:t>informacije</a:t>
            </a:r>
            <a:r>
              <a:rPr lang="en-US" dirty="0"/>
              <a:t> u </a:t>
            </a:r>
            <a:r>
              <a:rPr lang="en-US" dirty="0" err="1"/>
              <a:t>skladu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kriterijima</a:t>
            </a:r>
            <a:r>
              <a:rPr lang="en-US" dirty="0"/>
              <a:t> </a:t>
            </a:r>
            <a:r>
              <a:rPr lang="en-US" dirty="0" err="1"/>
              <a:t>navedenim</a:t>
            </a:r>
            <a:r>
              <a:rPr lang="en-US" dirty="0"/>
              <a:t> u </a:t>
            </a:r>
            <a:r>
              <a:rPr lang="bs-Latn-BA" dirty="0"/>
              <a:t>obrascu</a:t>
            </a:r>
            <a:r>
              <a:rPr lang="en-US" dirty="0"/>
              <a:t> za </a:t>
            </a:r>
            <a:r>
              <a:rPr lang="en-US" dirty="0" err="1"/>
              <a:t>ocjenjivanje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konkretno</a:t>
            </a:r>
            <a:r>
              <a:rPr lang="en-US" dirty="0"/>
              <a:t>, za </a:t>
            </a:r>
            <a:r>
              <a:rPr lang="en-US" dirty="0" err="1"/>
              <a:t>razmatranje</a:t>
            </a:r>
            <a:r>
              <a:rPr lang="en-US" dirty="0"/>
              <a:t>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bave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). </a:t>
            </a:r>
            <a:r>
              <a:rPr lang="en-US" dirty="0" err="1"/>
              <a:t>Učenički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koji se </a:t>
            </a:r>
            <a:r>
              <a:rPr lang="en-US" dirty="0" err="1"/>
              <a:t>bavi</a:t>
            </a:r>
            <a:r>
              <a:rPr lang="en-US" dirty="0"/>
              <a:t> „</a:t>
            </a:r>
            <a:r>
              <a:rPr lang="en-US" dirty="0" err="1"/>
              <a:t>alternativnim</a:t>
            </a:r>
            <a:r>
              <a:rPr lang="en-US" dirty="0"/>
              <a:t> </a:t>
            </a:r>
            <a:r>
              <a:rPr lang="en-US" dirty="0" err="1"/>
              <a:t>mjerama</a:t>
            </a:r>
            <a:r>
              <a:rPr lang="en-US" dirty="0"/>
              <a:t>“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pripremiti</a:t>
            </a:r>
            <a:r>
              <a:rPr lang="en-US" dirty="0"/>
              <a:t> </a:t>
            </a:r>
            <a:r>
              <a:rPr lang="en-US" b="1" dirty="0" err="1"/>
              <a:t>sažetak</a:t>
            </a:r>
            <a:r>
              <a:rPr lang="en-US" b="1" dirty="0"/>
              <a:t> od </a:t>
            </a:r>
            <a:r>
              <a:rPr lang="en-US" b="1" dirty="0" err="1"/>
              <a:t>oko</a:t>
            </a:r>
            <a:r>
              <a:rPr lang="en-US" b="1" dirty="0"/>
              <a:t> 200 </a:t>
            </a:r>
            <a:r>
              <a:rPr lang="en-US" b="1" dirty="0" err="1"/>
              <a:t>riječi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jed</a:t>
            </a:r>
            <a:r>
              <a:rPr lang="bs-Latn-BA" dirty="0" err="1"/>
              <a:t>nu</a:t>
            </a:r>
            <a:r>
              <a:rPr lang="bs-Latn-BA" dirty="0"/>
              <a:t> </a:t>
            </a:r>
            <a:r>
              <a:rPr lang="bs-Latn-BA" dirty="0" err="1"/>
              <a:t>prikaznicu</a:t>
            </a:r>
            <a:r>
              <a:rPr lang="en-US" dirty="0"/>
              <a:t> </a:t>
            </a:r>
            <a:r>
              <a:rPr lang="bs-Latn-BA" dirty="0"/>
              <a:t>predviđenu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i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– Calibri, 15) </a:t>
            </a:r>
            <a:r>
              <a:rPr lang="en-US" b="1" dirty="0"/>
              <a:t>za </a:t>
            </a:r>
            <a:r>
              <a:rPr lang="en-US" b="1" dirty="0" err="1"/>
              <a:t>svaku</a:t>
            </a:r>
            <a:r>
              <a:rPr lang="en-US" b="1" dirty="0"/>
              <a:t> </a:t>
            </a:r>
            <a:r>
              <a:rPr lang="en-US" b="1" dirty="0" err="1"/>
              <a:t>alternativnu</a:t>
            </a:r>
            <a:r>
              <a:rPr lang="en-US" b="1" dirty="0"/>
              <a:t> </a:t>
            </a:r>
            <a:r>
              <a:rPr lang="en-US" b="1" dirty="0" err="1"/>
              <a:t>mjeru</a:t>
            </a:r>
            <a:r>
              <a:rPr lang="en-US" b="1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1126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mini-</a:t>
            </a:r>
            <a:r>
              <a:rPr lang="en-US" dirty="0" err="1"/>
              <a:t>istraživanja</a:t>
            </a:r>
            <a:r>
              <a:rPr lang="en-US" dirty="0"/>
              <a:t> </a:t>
            </a:r>
            <a:r>
              <a:rPr lang="en-US" dirty="0" err="1"/>
              <a:t>pokazuju</a:t>
            </a:r>
            <a:r>
              <a:rPr lang="en-US" dirty="0"/>
              <a:t> </a:t>
            </a:r>
            <a:r>
              <a:rPr lang="en-US" dirty="0" err="1"/>
              <a:t>podršku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 za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uključili</a:t>
            </a:r>
            <a:r>
              <a:rPr lang="en-US" dirty="0"/>
              <a:t> 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, u </a:t>
            </a:r>
            <a:r>
              <a:rPr lang="bs-Latn-BA" dirty="0"/>
              <a:t>ovu </a:t>
            </a:r>
            <a:r>
              <a:rPr lang="bs-Latn-BA" dirty="0" err="1"/>
              <a:t>prikaznicu</a:t>
            </a:r>
            <a:r>
              <a:rPr lang="bs-Latn-BA" dirty="0"/>
              <a:t> umetnite</a:t>
            </a:r>
            <a:r>
              <a:rPr lang="en-US" dirty="0"/>
              <a:t> </a:t>
            </a:r>
            <a:r>
              <a:rPr lang="en-US" dirty="0" err="1"/>
              <a:t>grafikon</a:t>
            </a:r>
            <a:r>
              <a:rPr lang="en-US" dirty="0"/>
              <a:t> koji </a:t>
            </a:r>
            <a:r>
              <a:rPr lang="en-US" dirty="0" err="1"/>
              <a:t>prikazuje</a:t>
            </a:r>
            <a:r>
              <a:rPr lang="en-US" dirty="0"/>
              <a:t> p</a:t>
            </a:r>
            <a:r>
              <a:rPr lang="bs-Latn-BA" dirty="0" err="1"/>
              <a:t>ostotak</a:t>
            </a:r>
            <a:r>
              <a:rPr lang="en-US" dirty="0"/>
              <a:t> po</a:t>
            </a:r>
            <a:r>
              <a:rPr lang="bs-Latn-BA" dirty="0" err="1"/>
              <a:t>tpore</a:t>
            </a:r>
            <a:r>
              <a:rPr lang="en-US" dirty="0"/>
              <a:t> za </a:t>
            </a:r>
            <a:r>
              <a:rPr lang="en-US" dirty="0" err="1"/>
              <a:t>svaku</a:t>
            </a:r>
            <a:r>
              <a:rPr lang="en-US" dirty="0"/>
              <a:t> od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. </a:t>
            </a:r>
            <a:r>
              <a:rPr lang="en-US" dirty="0" err="1"/>
              <a:t>Obavezno</a:t>
            </a:r>
            <a:r>
              <a:rPr lang="en-US" dirty="0"/>
              <a:t>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naslov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za </a:t>
            </a:r>
            <a:r>
              <a:rPr lang="en-US" dirty="0" err="1"/>
              <a:t>grafikon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dijagrame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ćete</a:t>
            </a:r>
            <a:r>
              <a:rPr lang="en-US" dirty="0"/>
              <a:t> </a:t>
            </a:r>
            <a:r>
              <a:rPr lang="en-US" dirty="0" err="1"/>
              <a:t>predstaviti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58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bs-Latn-BA" dirty="0"/>
              <a:t>provesti</a:t>
            </a:r>
            <a:r>
              <a:rPr lang="en-US" dirty="0"/>
              <a:t> </a:t>
            </a:r>
            <a:r>
              <a:rPr lang="en-US" dirty="0" err="1"/>
              <a:t>dodatne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odnose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specifičnu</a:t>
            </a:r>
            <a:r>
              <a:rPr lang="en-US" dirty="0"/>
              <a:t> </a:t>
            </a:r>
            <a:r>
              <a:rPr lang="en-US" dirty="0" err="1"/>
              <a:t>alternativnu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.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prikažite</a:t>
            </a:r>
            <a:r>
              <a:rPr lang="en-US" dirty="0"/>
              <a:t> </a:t>
            </a:r>
            <a:r>
              <a:rPr lang="en-US" dirty="0" err="1"/>
              <a:t>grafikonom</a:t>
            </a:r>
            <a:r>
              <a:rPr lang="en-US" dirty="0"/>
              <a:t>, tab</a:t>
            </a:r>
            <a:r>
              <a:rPr lang="bs-Latn-BA" dirty="0"/>
              <a:t>lično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dijagramom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bs-Latn-BA" dirty="0"/>
              <a:t>ovoj </a:t>
            </a:r>
            <a:r>
              <a:rPr lang="bs-Latn-BA" dirty="0" err="1"/>
              <a:t>prikaznici</a:t>
            </a:r>
            <a:r>
              <a:rPr lang="en-US" dirty="0"/>
              <a:t>, a </a:t>
            </a:r>
            <a:r>
              <a:rPr lang="en-US" dirty="0" err="1"/>
              <a:t>anketne</a:t>
            </a:r>
            <a:r>
              <a:rPr lang="en-US" dirty="0"/>
              <a:t> </a:t>
            </a:r>
            <a:r>
              <a:rPr lang="en-US" dirty="0" err="1"/>
              <a:t>listiće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bs-Latn-BA" dirty="0"/>
              <a:t>odjeljak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856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u </a:t>
            </a:r>
            <a:r>
              <a:rPr lang="en-US" dirty="0" err="1"/>
              <a:t>drugim</a:t>
            </a:r>
            <a:r>
              <a:rPr lang="en-US" dirty="0"/>
              <a:t> </a:t>
            </a:r>
            <a:r>
              <a:rPr lang="en-US" dirty="0" err="1"/>
              <a:t>zajednicama</a:t>
            </a:r>
            <a:r>
              <a:rPr lang="en-US" dirty="0"/>
              <a:t> </a:t>
            </a:r>
            <a:r>
              <a:rPr lang="en-US" dirty="0" err="1"/>
              <a:t>primijenjene</a:t>
            </a:r>
            <a:r>
              <a:rPr lang="en-US" dirty="0"/>
              <a:t>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, </a:t>
            </a:r>
            <a:r>
              <a:rPr lang="en-US" dirty="0" err="1"/>
              <a:t>informacije</a:t>
            </a:r>
            <a:r>
              <a:rPr lang="en-US" dirty="0"/>
              <a:t> o tome </a:t>
            </a:r>
            <a:r>
              <a:rPr lang="en-US" dirty="0" err="1"/>
              <a:t>mogu</a:t>
            </a:r>
            <a:r>
              <a:rPr lang="en-US" dirty="0"/>
              <a:t> se </a:t>
            </a:r>
            <a:r>
              <a:rPr lang="en-US" dirty="0" err="1"/>
              <a:t>naći</a:t>
            </a:r>
            <a:r>
              <a:rPr lang="en-US" dirty="0"/>
              <a:t> u </a:t>
            </a:r>
            <a:r>
              <a:rPr lang="en-US" dirty="0" err="1"/>
              <a:t>medijima</a:t>
            </a:r>
            <a:r>
              <a:rPr lang="en-US" dirty="0"/>
              <a:t> (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internetskim</a:t>
            </a:r>
            <a:r>
              <a:rPr lang="en-US" dirty="0"/>
              <a:t> </a:t>
            </a:r>
            <a:r>
              <a:rPr lang="en-US" dirty="0" err="1"/>
              <a:t>portalima</a:t>
            </a:r>
            <a:r>
              <a:rPr lang="en-US" dirty="0"/>
              <a:t>) </a:t>
            </a:r>
            <a:r>
              <a:rPr lang="en-US" dirty="0" err="1"/>
              <a:t>ili</a:t>
            </a:r>
            <a:r>
              <a:rPr lang="en-US" dirty="0"/>
              <a:t> u </a:t>
            </a:r>
            <a:r>
              <a:rPr lang="en-US" dirty="0" err="1"/>
              <a:t>dopisivanju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relevantnim</a:t>
            </a:r>
            <a:r>
              <a:rPr lang="en-US" dirty="0"/>
              <a:t> web </a:t>
            </a:r>
            <a:r>
              <a:rPr lang="bs-Latn-BA" dirty="0"/>
              <a:t>stranicama</a:t>
            </a:r>
            <a:r>
              <a:rPr lang="en-US" dirty="0"/>
              <a:t>. U </a:t>
            </a:r>
            <a:r>
              <a:rPr lang="bs-Latn-BA" dirty="0"/>
              <a:t>ovu </a:t>
            </a:r>
            <a:r>
              <a:rPr lang="bs-Latn-BA" dirty="0" err="1"/>
              <a:t>prikaznicu</a:t>
            </a:r>
            <a:r>
              <a:rPr lang="bs-Latn-BA" dirty="0"/>
              <a:t> </a:t>
            </a:r>
            <a:r>
              <a:rPr lang="en-US" dirty="0" err="1"/>
              <a:t>uključite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, a </a:t>
            </a:r>
            <a:r>
              <a:rPr lang="bs-Latn-BA" dirty="0"/>
              <a:t>sve</a:t>
            </a:r>
            <a:r>
              <a:rPr lang="en-US" dirty="0"/>
              <a:t> </a:t>
            </a:r>
            <a:r>
              <a:rPr lang="en-US" dirty="0" err="1"/>
              <a:t>medijske</a:t>
            </a:r>
            <a:r>
              <a:rPr lang="en-US" dirty="0"/>
              <a:t> </a:t>
            </a:r>
            <a:r>
              <a:rPr lang="en-US" dirty="0" err="1"/>
              <a:t>članke</a:t>
            </a:r>
            <a:r>
              <a:rPr lang="en-US" dirty="0"/>
              <a:t> i </a:t>
            </a:r>
            <a:r>
              <a:rPr lang="en-US" dirty="0" err="1"/>
              <a:t>dopise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bs-Latn-BA" dirty="0"/>
              <a:t>odjeljak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79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neka</a:t>
            </a:r>
            <a:r>
              <a:rPr lang="en-US" dirty="0"/>
              <a:t> </a:t>
            </a:r>
            <a:r>
              <a:rPr lang="en-US" dirty="0" err="1"/>
              <a:t>dokumentacija</a:t>
            </a:r>
            <a:r>
              <a:rPr lang="en-US" dirty="0"/>
              <a:t> </a:t>
            </a:r>
            <a:r>
              <a:rPr lang="en-US" dirty="0" err="1"/>
              <a:t>podržava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naveli</a:t>
            </a:r>
            <a:r>
              <a:rPr lang="en-US" dirty="0"/>
              <a:t> u </a:t>
            </a:r>
            <a:r>
              <a:rPr lang="en-US" dirty="0" err="1"/>
              <a:t>sažetku</a:t>
            </a:r>
            <a:r>
              <a:rPr lang="en-US" dirty="0"/>
              <a:t> </a:t>
            </a:r>
            <a:r>
              <a:rPr lang="en-US" dirty="0" err="1"/>
              <a:t>određene</a:t>
            </a:r>
            <a:r>
              <a:rPr lang="en-US" dirty="0"/>
              <a:t>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, </a:t>
            </a:r>
            <a:r>
              <a:rPr lang="en-US" dirty="0" err="1"/>
              <a:t>prikažite</a:t>
            </a:r>
            <a:r>
              <a:rPr lang="en-US" dirty="0"/>
              <a:t> </a:t>
            </a:r>
            <a:r>
              <a:rPr lang="en-US" dirty="0" err="1"/>
              <a:t>njene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</a:t>
            </a:r>
            <a:r>
              <a:rPr lang="en-US" dirty="0" err="1"/>
              <a:t>dijelove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bs-Latn-BA" dirty="0"/>
              <a:t>ovoj </a:t>
            </a:r>
            <a:r>
              <a:rPr lang="bs-Latn-BA" dirty="0" err="1"/>
              <a:t>prikaznici</a:t>
            </a:r>
            <a:r>
              <a:rPr lang="en-US" dirty="0"/>
              <a:t>, a </a:t>
            </a:r>
            <a:r>
              <a:rPr lang="bs-Latn-BA" dirty="0"/>
              <a:t>svu</a:t>
            </a:r>
            <a:r>
              <a:rPr lang="en-US" dirty="0"/>
              <a:t> </a:t>
            </a:r>
            <a:r>
              <a:rPr lang="en-US" dirty="0" err="1"/>
              <a:t>dokumentaciju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bs-Latn-BA" dirty="0" err="1"/>
              <a:t>odljeljak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4468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fotografije</a:t>
            </a:r>
            <a:r>
              <a:rPr lang="en-US" dirty="0"/>
              <a:t> 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povezane</a:t>
            </a:r>
            <a:r>
              <a:rPr lang="en-US" dirty="0"/>
              <a:t> </a:t>
            </a:r>
            <a:r>
              <a:rPr lang="bs-Latn-BA" dirty="0"/>
              <a:t>s</a:t>
            </a:r>
            <a:r>
              <a:rPr lang="en-US" dirty="0"/>
              <a:t> </a:t>
            </a:r>
            <a:r>
              <a:rPr lang="en-US" dirty="0" err="1"/>
              <a:t>alternativnim</a:t>
            </a:r>
            <a:r>
              <a:rPr lang="en-US" dirty="0"/>
              <a:t> </a:t>
            </a:r>
            <a:r>
              <a:rPr lang="en-US" dirty="0" err="1"/>
              <a:t>mjerama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uključili</a:t>
            </a:r>
            <a:r>
              <a:rPr lang="en-US" dirty="0"/>
              <a:t> u </a:t>
            </a:r>
            <a:r>
              <a:rPr lang="en-US" dirty="0" err="1"/>
              <a:t>digitalni</a:t>
            </a:r>
            <a:r>
              <a:rPr lang="en-US" dirty="0"/>
              <a:t> </a:t>
            </a:r>
            <a:r>
              <a:rPr lang="en-US" dirty="0" err="1"/>
              <a:t>portf</a:t>
            </a:r>
            <a:r>
              <a:rPr lang="bs-Latn-BA" dirty="0"/>
              <a:t>o</a:t>
            </a:r>
            <a:r>
              <a:rPr lang="en-US" dirty="0" err="1"/>
              <a:t>lio</a:t>
            </a:r>
            <a:r>
              <a:rPr lang="en-US" dirty="0"/>
              <a:t>.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svaku</a:t>
            </a:r>
            <a:r>
              <a:rPr lang="en-US" dirty="0"/>
              <a:t> </a:t>
            </a:r>
            <a:r>
              <a:rPr lang="en-US" dirty="0" err="1"/>
              <a:t>fotografiju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navesti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onoga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prikazano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fotografiji</a:t>
            </a:r>
            <a:r>
              <a:rPr lang="en-US" dirty="0"/>
              <a:t> a </a:t>
            </a:r>
            <a:r>
              <a:rPr lang="en-US" dirty="0" err="1"/>
              <a:t>vezano</a:t>
            </a:r>
            <a:r>
              <a:rPr lang="en-US" dirty="0"/>
              <a:t> je za </a:t>
            </a:r>
            <a:r>
              <a:rPr lang="en-US" dirty="0" err="1"/>
              <a:t>određenu</a:t>
            </a:r>
            <a:r>
              <a:rPr lang="en-US" dirty="0"/>
              <a:t> </a:t>
            </a:r>
            <a:r>
              <a:rPr lang="en-US" dirty="0" err="1"/>
              <a:t>alternativnu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4501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Ovdje</a:t>
            </a:r>
            <a:r>
              <a:rPr lang="en-US" dirty="0"/>
              <a:t> </a:t>
            </a:r>
            <a:r>
              <a:rPr lang="en-US" dirty="0" err="1"/>
              <a:t>trebaju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navedeni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informacija</a:t>
            </a:r>
            <a:r>
              <a:rPr lang="en-US" dirty="0"/>
              <a:t>, </a:t>
            </a:r>
            <a:r>
              <a:rPr lang="en-US" dirty="0" err="1"/>
              <a:t>formalni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neformalni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koristili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4301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video </a:t>
            </a:r>
            <a:r>
              <a:rPr lang="en-US" dirty="0" err="1"/>
              <a:t>prezentaciju</a:t>
            </a:r>
            <a:r>
              <a:rPr lang="en-US" dirty="0"/>
              <a:t>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. Video </a:t>
            </a:r>
            <a:r>
              <a:rPr lang="en-US" dirty="0" err="1"/>
              <a:t>prezentacija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sastojati</a:t>
            </a:r>
            <a:r>
              <a:rPr lang="en-US" dirty="0"/>
              <a:t> od:</a:t>
            </a:r>
            <a:endParaRPr lang="bs-Latn-BA" dirty="0"/>
          </a:p>
          <a:p>
            <a:r>
              <a:rPr lang="bs-Latn-BA" b="1" dirty="0"/>
              <a:t>-</a:t>
            </a:r>
            <a:r>
              <a:rPr lang="en-US" b="1" dirty="0"/>
              <a:t>DVA </a:t>
            </a:r>
            <a:r>
              <a:rPr lang="bs-Latn-BA" b="1" dirty="0"/>
              <a:t>videozapisa</a:t>
            </a:r>
            <a:r>
              <a:rPr lang="en-US" b="1" dirty="0"/>
              <a:t>, 2 minute </a:t>
            </a:r>
            <a:r>
              <a:rPr lang="en-US" b="1" dirty="0" err="1"/>
              <a:t>svaki</a:t>
            </a:r>
            <a:r>
              <a:rPr lang="en-US" b="1" dirty="0"/>
              <a:t> </a:t>
            </a:r>
            <a:r>
              <a:rPr lang="en-US" b="0" dirty="0"/>
              <a:t>(</a:t>
            </a:r>
            <a:r>
              <a:rPr lang="en-US" b="0" dirty="0" err="1"/>
              <a:t>prvi</a:t>
            </a:r>
            <a:r>
              <a:rPr lang="en-US" b="0" dirty="0"/>
              <a:t> </a:t>
            </a:r>
            <a:r>
              <a:rPr lang="bs-Latn-BA" b="0" dirty="0"/>
              <a:t>videozapis</a:t>
            </a:r>
            <a:r>
              <a:rPr lang="en-US" b="0" dirty="0"/>
              <a:t>: </a:t>
            </a:r>
            <a:r>
              <a:rPr lang="en-US" b="0" dirty="0" err="1"/>
              <a:t>jedan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minute, </a:t>
            </a:r>
            <a:r>
              <a:rPr lang="en-US" b="0" dirty="0" err="1"/>
              <a:t>drugi</a:t>
            </a:r>
            <a:r>
              <a:rPr lang="en-US" b="0" dirty="0"/>
              <a:t> </a:t>
            </a:r>
            <a:r>
              <a:rPr lang="bs-Latn-BA" b="0" dirty="0"/>
              <a:t>videozapis</a:t>
            </a:r>
            <a:r>
              <a:rPr lang="en-US" b="0" dirty="0"/>
              <a:t>: </a:t>
            </a:r>
            <a:r>
              <a:rPr lang="en-US" b="0" dirty="0" err="1"/>
              <a:t>drugi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minute) </a:t>
            </a:r>
          </a:p>
          <a:p>
            <a:r>
              <a:rPr lang="en-US" b="1" dirty="0"/>
              <a:t>ILI </a:t>
            </a:r>
            <a:endParaRPr lang="bs-Latn-BA" b="1" dirty="0"/>
          </a:p>
          <a:p>
            <a:r>
              <a:rPr lang="pl-PL" b="1" dirty="0"/>
              <a:t>-JEDNOG videozapisa u trajanju od 4 minute </a:t>
            </a:r>
            <a:r>
              <a:rPr lang="pl-PL" b="0" dirty="0"/>
              <a:t>u kojem jedan učenik prezentira, a nakon toga drugi.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078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prostoru</a:t>
            </a:r>
            <a:r>
              <a:rPr lang="en-US" dirty="0"/>
              <a:t> </a:t>
            </a:r>
            <a:r>
              <a:rPr lang="en-US" dirty="0" err="1"/>
              <a:t>pišete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en-US" dirty="0" err="1"/>
              <a:t>predlaže</a:t>
            </a:r>
            <a:r>
              <a:rPr lang="bs-Latn-BA" dirty="0"/>
              <a:t> vaš razred</a:t>
            </a:r>
            <a:r>
              <a:rPr lang="en-US" dirty="0"/>
              <a:t>. Format i 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određeni</a:t>
            </a:r>
            <a:r>
              <a:rPr lang="en-US" dirty="0"/>
              <a:t> (Calibri, 15).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sadržavati</a:t>
            </a:r>
            <a:r>
              <a:rPr lang="en-US" dirty="0"/>
              <a:t> </a:t>
            </a:r>
            <a:r>
              <a:rPr lang="en-US" dirty="0" err="1"/>
              <a:t>između</a:t>
            </a:r>
            <a:r>
              <a:rPr lang="en-US" dirty="0"/>
              <a:t> 200 i 400 </a:t>
            </a:r>
            <a:r>
              <a:rPr lang="en-US" dirty="0" err="1"/>
              <a:t>riječi</a:t>
            </a:r>
            <a:r>
              <a:rPr lang="en-US" dirty="0"/>
              <a:t> (</a:t>
            </a:r>
            <a:r>
              <a:rPr lang="bs-Latn-BA" dirty="0"/>
              <a:t>jedna ili dvije </a:t>
            </a:r>
            <a:r>
              <a:rPr lang="bs-Latn-BA" dirty="0" err="1"/>
              <a:t>prikaznice</a:t>
            </a:r>
            <a:r>
              <a:rPr lang="bs-Latn-BA" dirty="0"/>
              <a:t> </a:t>
            </a:r>
            <a:r>
              <a:rPr lang="en-US" dirty="0" err="1"/>
              <a:t>predviđen</a:t>
            </a:r>
            <a:r>
              <a:rPr lang="bs-Latn-BA" dirty="0"/>
              <a:t>e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)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i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.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odabrati</a:t>
            </a:r>
            <a:r>
              <a:rPr lang="en-US" dirty="0"/>
              <a:t> da </a:t>
            </a:r>
            <a:r>
              <a:rPr lang="en-US" dirty="0" err="1"/>
              <a:t>podržite</a:t>
            </a:r>
            <a:r>
              <a:rPr lang="en-US" dirty="0"/>
              <a:t> </a:t>
            </a:r>
            <a:r>
              <a:rPr lang="en-US" dirty="0" err="1"/>
              <a:t>jednu</a:t>
            </a:r>
            <a:r>
              <a:rPr lang="en-US" dirty="0"/>
              <a:t> od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predstavili</a:t>
            </a:r>
            <a:r>
              <a:rPr lang="en-US" dirty="0"/>
              <a:t>, da </a:t>
            </a:r>
            <a:r>
              <a:rPr lang="bs-Latn-BA" dirty="0"/>
              <a:t>izmijenite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komb</a:t>
            </a:r>
            <a:r>
              <a:rPr lang="bs-Latn-BA" dirty="0" err="1"/>
              <a:t>inirate</a:t>
            </a:r>
            <a:r>
              <a:rPr lang="en-US" dirty="0"/>
              <a:t> </a:t>
            </a:r>
            <a:r>
              <a:rPr lang="en-US" dirty="0" err="1"/>
              <a:t>elemente</a:t>
            </a:r>
            <a:r>
              <a:rPr lang="en-US" dirty="0"/>
              <a:t> </a:t>
            </a:r>
            <a:r>
              <a:rPr lang="en-US" dirty="0" err="1"/>
              <a:t>predstavljenih</a:t>
            </a:r>
            <a:r>
              <a:rPr lang="en-US" dirty="0"/>
              <a:t>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bs-Latn-BA" dirty="0"/>
              <a:t>predstaviti</a:t>
            </a:r>
            <a:r>
              <a:rPr lang="en-US" dirty="0"/>
              <a:t>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. </a:t>
            </a:r>
            <a:r>
              <a:rPr lang="en-US" dirty="0" err="1"/>
              <a:t>Provjerite</a:t>
            </a:r>
            <a:r>
              <a:rPr lang="en-US" dirty="0"/>
              <a:t> </a:t>
            </a:r>
            <a:r>
              <a:rPr lang="en-US" dirty="0" err="1"/>
              <a:t>jesu</a:t>
            </a:r>
            <a:r>
              <a:rPr lang="en-US" dirty="0"/>
              <a:t> li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potrebni</a:t>
            </a:r>
            <a:r>
              <a:rPr lang="en-US" dirty="0"/>
              <a:t> </a:t>
            </a:r>
            <a:r>
              <a:rPr lang="en-US" dirty="0" err="1"/>
              <a:t>podaci</a:t>
            </a:r>
            <a:r>
              <a:rPr lang="en-US" dirty="0"/>
              <a:t> (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kriterijima</a:t>
            </a:r>
            <a:r>
              <a:rPr lang="en-US" dirty="0"/>
              <a:t> </a:t>
            </a:r>
            <a:r>
              <a:rPr lang="en-US" dirty="0" err="1"/>
              <a:t>ocjenjivanja</a:t>
            </a:r>
            <a:r>
              <a:rPr lang="en-US" dirty="0"/>
              <a:t>) </a:t>
            </a:r>
            <a:r>
              <a:rPr lang="en-US" dirty="0" err="1"/>
              <a:t>uključeni</a:t>
            </a:r>
            <a:r>
              <a:rPr lang="en-US" dirty="0"/>
              <a:t> u </a:t>
            </a:r>
            <a:r>
              <a:rPr lang="en-US" dirty="0" err="1"/>
              <a:t>sažetak</a:t>
            </a:r>
            <a:r>
              <a:rPr lang="en-US" dirty="0"/>
              <a:t> koji </a:t>
            </a:r>
            <a:r>
              <a:rPr lang="en-US" dirty="0" err="1"/>
              <a:t>ćete</a:t>
            </a:r>
            <a:r>
              <a:rPr lang="en-US" dirty="0"/>
              <a:t> </a:t>
            </a:r>
            <a:r>
              <a:rPr lang="en-US" dirty="0" err="1"/>
              <a:t>ovdje</a:t>
            </a:r>
            <a:r>
              <a:rPr lang="en-US" dirty="0"/>
              <a:t> </a:t>
            </a:r>
            <a:r>
              <a:rPr lang="en-US" dirty="0" err="1"/>
              <a:t>predstaviti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6647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n-NO" dirty="0"/>
              <a:t>Nastavak sažetka politike vašeg razreda (nije </a:t>
            </a:r>
            <a:r>
              <a:rPr lang="bs-Latn-BA" dirty="0"/>
              <a:t>obavezno</a:t>
            </a:r>
            <a:r>
              <a:rPr lang="nn-NO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010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s-Latn-BA" dirty="0"/>
              <a:t>Ovdje predstavljate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biste</a:t>
            </a:r>
            <a:r>
              <a:rPr lang="en-US" dirty="0"/>
              <a:t> </a:t>
            </a:r>
            <a:r>
              <a:rPr lang="en-US" dirty="0" err="1"/>
              <a:t>dokument</a:t>
            </a:r>
            <a:r>
              <a:rPr lang="bs-Latn-BA" dirty="0" err="1"/>
              <a:t>irali</a:t>
            </a:r>
            <a:r>
              <a:rPr lang="en-US" dirty="0"/>
              <a:t> po</a:t>
            </a:r>
            <a:r>
              <a:rPr lang="bs-Latn-BA" dirty="0" err="1"/>
              <a:t>tporu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 za </a:t>
            </a:r>
            <a:r>
              <a:rPr lang="en-US" dirty="0" err="1"/>
              <a:t>predloženu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se </a:t>
            </a:r>
            <a:r>
              <a:rPr lang="en-US" dirty="0" err="1"/>
              <a:t>prikazati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tab</a:t>
            </a:r>
            <a:r>
              <a:rPr lang="bs-Latn-BA" dirty="0"/>
              <a:t>lice</a:t>
            </a:r>
            <a:r>
              <a:rPr lang="en-US" dirty="0"/>
              <a:t>, </a:t>
            </a:r>
            <a:r>
              <a:rPr lang="en-US" dirty="0" err="1"/>
              <a:t>grafikona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dijagrama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137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Ovdje umetnite </a:t>
            </a:r>
            <a:r>
              <a:rPr lang="en-US" dirty="0" err="1"/>
              <a:t>medijske</a:t>
            </a:r>
            <a:r>
              <a:rPr lang="en-US" dirty="0"/>
              <a:t> </a:t>
            </a:r>
            <a:r>
              <a:rPr lang="en-US" dirty="0" err="1"/>
              <a:t>članke</a:t>
            </a:r>
            <a:r>
              <a:rPr lang="en-US" dirty="0"/>
              <a:t> koji se </a:t>
            </a:r>
            <a:r>
              <a:rPr lang="en-US" dirty="0" err="1"/>
              <a:t>odnose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predloženu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. </a:t>
            </a:r>
            <a:r>
              <a:rPr lang="en-US" dirty="0" err="1"/>
              <a:t>Obavezno</a:t>
            </a:r>
            <a:r>
              <a:rPr lang="en-US" dirty="0"/>
              <a:t> </a:t>
            </a:r>
            <a:r>
              <a:rPr lang="en-US" dirty="0" err="1"/>
              <a:t>uključite</a:t>
            </a:r>
            <a:r>
              <a:rPr lang="en-US" dirty="0"/>
              <a:t> </a:t>
            </a:r>
            <a:r>
              <a:rPr lang="en-US" dirty="0" err="1"/>
              <a:t>naslov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uvodni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članka</a:t>
            </a:r>
            <a:r>
              <a:rPr lang="en-US" dirty="0"/>
              <a:t>,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izvore</a:t>
            </a:r>
            <a:r>
              <a:rPr lang="en-US" dirty="0"/>
              <a:t> </a:t>
            </a:r>
            <a:r>
              <a:rPr lang="en-US" dirty="0" err="1"/>
              <a:t>materijala</a:t>
            </a:r>
            <a:r>
              <a:rPr lang="en-US" dirty="0"/>
              <a:t> i </a:t>
            </a:r>
            <a:r>
              <a:rPr lang="en-US" dirty="0" err="1"/>
              <a:t>istaknite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bs-Latn-BA" dirty="0"/>
              <a:t>j</a:t>
            </a:r>
            <a:r>
              <a:rPr lang="en-US" dirty="0" err="1"/>
              <a:t>važnije</a:t>
            </a:r>
            <a:r>
              <a:rPr lang="en-US" dirty="0"/>
              <a:t> </a:t>
            </a:r>
            <a:r>
              <a:rPr lang="en-US" dirty="0" err="1"/>
              <a:t>dijelove</a:t>
            </a:r>
            <a:r>
              <a:rPr lang="en-US" dirty="0"/>
              <a:t>/</a:t>
            </a:r>
            <a:r>
              <a:rPr lang="en-US" dirty="0" err="1"/>
              <a:t>informacije</a:t>
            </a:r>
            <a:r>
              <a:rPr lang="en-US" dirty="0"/>
              <a:t>. </a:t>
            </a:r>
            <a:r>
              <a:rPr lang="bs-Latn-BA" dirty="0"/>
              <a:t>U slučaju dužih članaka</a:t>
            </a:r>
            <a:r>
              <a:rPr lang="en-US" dirty="0"/>
              <a:t>, </a:t>
            </a:r>
            <a:r>
              <a:rPr lang="en-US" dirty="0" err="1"/>
              <a:t>uključite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, a </a:t>
            </a:r>
            <a:r>
              <a:rPr lang="en-US" dirty="0" err="1"/>
              <a:t>cijeli</a:t>
            </a:r>
            <a:r>
              <a:rPr lang="en-US" dirty="0"/>
              <a:t> </a:t>
            </a:r>
            <a:r>
              <a:rPr lang="en-US" dirty="0" err="1"/>
              <a:t>članak</a:t>
            </a:r>
            <a:r>
              <a:rPr lang="en-US" dirty="0"/>
              <a:t> </a:t>
            </a:r>
            <a:r>
              <a:rPr lang="en-US" dirty="0" err="1"/>
              <a:t>stavite</a:t>
            </a:r>
            <a:r>
              <a:rPr lang="en-US" dirty="0"/>
              <a:t> u </a:t>
            </a:r>
            <a:r>
              <a:rPr lang="bs-Latn-BA" dirty="0"/>
              <a:t>odjeljak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5363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osigurat</a:t>
            </a:r>
            <a:r>
              <a:rPr lang="bs-Latn-BA" dirty="0"/>
              <a:t>i</a:t>
            </a:r>
            <a:r>
              <a:rPr lang="en-US" dirty="0"/>
              <a:t> da </a:t>
            </a:r>
            <a:r>
              <a:rPr lang="en-US" dirty="0" err="1"/>
              <a:t>politika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</a:t>
            </a:r>
            <a:r>
              <a:rPr lang="en-US" dirty="0" err="1"/>
              <a:t>razreda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u </a:t>
            </a:r>
            <a:r>
              <a:rPr lang="en-US" dirty="0" err="1"/>
              <a:t>suprotnosti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važećim</a:t>
            </a:r>
            <a:r>
              <a:rPr lang="en-US" dirty="0"/>
              <a:t> </a:t>
            </a:r>
            <a:r>
              <a:rPr lang="en-US" dirty="0" err="1"/>
              <a:t>ustavom</a:t>
            </a:r>
            <a:r>
              <a:rPr lang="en-US" dirty="0"/>
              <a:t>.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kontaktirati</a:t>
            </a:r>
            <a:r>
              <a:rPr lang="en-US" dirty="0"/>
              <a:t> </a:t>
            </a:r>
            <a:r>
              <a:rPr lang="en-US" dirty="0" err="1"/>
              <a:t>lokalne</a:t>
            </a:r>
            <a:r>
              <a:rPr lang="en-US" dirty="0"/>
              <a:t> </a:t>
            </a:r>
            <a:r>
              <a:rPr lang="en-US" dirty="0" err="1"/>
              <a:t>predstavnike</a:t>
            </a:r>
            <a:r>
              <a:rPr lang="en-US" dirty="0"/>
              <a:t> </a:t>
            </a:r>
            <a:r>
              <a:rPr lang="en-US" dirty="0" err="1"/>
              <a:t>vlasti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bs-Latn-BA" dirty="0"/>
              <a:t>pravnike/odvjetnike</a:t>
            </a:r>
            <a:r>
              <a:rPr lang="en-US" dirty="0"/>
              <a:t>/</a:t>
            </a:r>
            <a:r>
              <a:rPr lang="en-US" dirty="0" err="1"/>
              <a:t>su</a:t>
            </a:r>
            <a:r>
              <a:rPr lang="bs-Latn-BA" dirty="0" err="1"/>
              <a:t>ce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bi </a:t>
            </a:r>
            <a:r>
              <a:rPr lang="en-US" dirty="0" err="1"/>
              <a:t>identifikovali</a:t>
            </a:r>
            <a:r>
              <a:rPr lang="en-US" dirty="0"/>
              <a:t> </a:t>
            </a:r>
            <a:r>
              <a:rPr lang="en-US" dirty="0" err="1"/>
              <a:t>eventualna</a:t>
            </a:r>
            <a:r>
              <a:rPr lang="en-US" dirty="0"/>
              <a:t> </a:t>
            </a:r>
            <a:r>
              <a:rPr lang="en-US" dirty="0" err="1"/>
              <a:t>sporna</a:t>
            </a:r>
            <a:r>
              <a:rPr lang="en-US" dirty="0"/>
              <a:t> </a:t>
            </a:r>
            <a:r>
              <a:rPr lang="en-US" dirty="0" err="1"/>
              <a:t>pitanja</a:t>
            </a:r>
            <a:r>
              <a:rPr lang="en-US" dirty="0"/>
              <a:t>. </a:t>
            </a:r>
            <a:r>
              <a:rPr lang="bs-Latn-BA" dirty="0"/>
              <a:t>Učenici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bs-Latn-BA" dirty="0"/>
              <a:t>ju</a:t>
            </a:r>
            <a:r>
              <a:rPr lang="en-US" dirty="0"/>
              <a:t> </a:t>
            </a:r>
            <a:r>
              <a:rPr lang="bs-Latn-BA" dirty="0"/>
              <a:t>ispuniti</a:t>
            </a:r>
            <a:r>
              <a:rPr lang="en-US" dirty="0"/>
              <a:t> „</a:t>
            </a:r>
            <a:r>
              <a:rPr lang="en-US" dirty="0" err="1"/>
              <a:t>Upitnik</a:t>
            </a:r>
            <a:r>
              <a:rPr lang="en-US" dirty="0"/>
              <a:t> za </a:t>
            </a:r>
            <a:r>
              <a:rPr lang="en-US" dirty="0" err="1"/>
              <a:t>provjeru</a:t>
            </a:r>
            <a:r>
              <a:rPr lang="en-US" dirty="0"/>
              <a:t> – </a:t>
            </a:r>
            <a:r>
              <a:rPr lang="en-US" dirty="0" err="1"/>
              <a:t>mišljenje</a:t>
            </a:r>
            <a:r>
              <a:rPr lang="en-US" dirty="0"/>
              <a:t> o </a:t>
            </a:r>
            <a:r>
              <a:rPr lang="en-US" dirty="0" err="1"/>
              <a:t>ustavnosti</a:t>
            </a:r>
            <a:r>
              <a:rPr lang="en-US" dirty="0"/>
              <a:t>“ i </a:t>
            </a:r>
            <a:r>
              <a:rPr lang="en-US" dirty="0" err="1"/>
              <a:t>uključiti</a:t>
            </a:r>
            <a:r>
              <a:rPr lang="en-US" dirty="0"/>
              <a:t> </a:t>
            </a:r>
            <a:r>
              <a:rPr lang="en-US" dirty="0" err="1"/>
              <a:t>ga</a:t>
            </a:r>
            <a:r>
              <a:rPr lang="en-US" dirty="0"/>
              <a:t> u </a:t>
            </a:r>
            <a:r>
              <a:rPr lang="bs-Latn-BA" dirty="0"/>
              <a:t>odjeljak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Pisani </a:t>
            </a:r>
            <a:r>
              <a:rPr lang="en-US" dirty="0" err="1"/>
              <a:t>sažeta</a:t>
            </a:r>
            <a:r>
              <a:rPr lang="bs-Latn-BA" dirty="0"/>
              <a:t>k</a:t>
            </a:r>
            <a:r>
              <a:rPr lang="en-US" dirty="0"/>
              <a:t> o </a:t>
            </a:r>
            <a:r>
              <a:rPr lang="en-US" dirty="0" err="1"/>
              <a:t>ustavnosti</a:t>
            </a:r>
            <a:r>
              <a:rPr lang="en-US" dirty="0"/>
              <a:t> </a:t>
            </a:r>
            <a:r>
              <a:rPr lang="en-US" dirty="0" err="1"/>
              <a:t>predložene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bs-Latn-BA" dirty="0"/>
              <a:t>ove </a:t>
            </a:r>
            <a:r>
              <a:rPr lang="bs-Latn-BA" dirty="0" err="1"/>
              <a:t>prikaznice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715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fotografije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bs-Latn-BA" dirty="0"/>
              <a:t>ovoj </a:t>
            </a:r>
            <a:r>
              <a:rPr lang="bs-Latn-BA" dirty="0" err="1"/>
              <a:t>prikaznici</a:t>
            </a:r>
            <a:r>
              <a:rPr lang="bs-Latn-BA" dirty="0"/>
              <a:t>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bs-Latn-BA" dirty="0"/>
              <a:t>po</a:t>
            </a:r>
            <a:r>
              <a:rPr lang="en-US" dirty="0" err="1"/>
              <a:t>vezane</a:t>
            </a:r>
            <a:r>
              <a:rPr lang="bs-Latn-BA" dirty="0"/>
              <a:t> s</a:t>
            </a:r>
            <a:r>
              <a:rPr lang="en-US" dirty="0"/>
              <a:t> </a:t>
            </a:r>
            <a:r>
              <a:rPr lang="en-US" dirty="0" err="1"/>
              <a:t>mjer</a:t>
            </a:r>
            <a:r>
              <a:rPr lang="bs-Latn-BA" dirty="0"/>
              <a:t>om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en-US" dirty="0" err="1"/>
              <a:t>predlaže</a:t>
            </a:r>
            <a:r>
              <a:rPr lang="bs-Latn-BA" dirty="0"/>
              <a:t> vaš razred</a:t>
            </a:r>
            <a:r>
              <a:rPr lang="en-US" dirty="0"/>
              <a:t>. Ovo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uključivati</a:t>
            </a:r>
            <a:r>
              <a:rPr lang="en-US" dirty="0"/>
              <a:t> </a:t>
            </a:r>
            <a:r>
              <a:rPr lang="en-US" dirty="0" err="1"/>
              <a:t>fotografiju</a:t>
            </a:r>
            <a:r>
              <a:rPr lang="en-US" dirty="0"/>
              <a:t> </a:t>
            </a:r>
            <a:r>
              <a:rPr lang="bs-Latn-BA" dirty="0"/>
              <a:t>skupina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bs-Latn-BA" dirty="0"/>
              <a:t>je</a:t>
            </a:r>
            <a:r>
              <a:rPr lang="en-US" dirty="0" err="1"/>
              <a:t>cati</a:t>
            </a:r>
            <a:r>
              <a:rPr lang="en-US" dirty="0"/>
              <a:t> </a:t>
            </a:r>
            <a:r>
              <a:rPr lang="en-US" dirty="0" err="1"/>
              <a:t>predložena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, </a:t>
            </a:r>
            <a:r>
              <a:rPr lang="bs-Latn-BA" dirty="0"/>
              <a:t>razine</a:t>
            </a:r>
            <a:r>
              <a:rPr lang="en-US" dirty="0"/>
              <a:t> </a:t>
            </a:r>
            <a:r>
              <a:rPr lang="en-US" dirty="0" err="1"/>
              <a:t>vlasti</a:t>
            </a:r>
            <a:r>
              <a:rPr lang="en-US" dirty="0"/>
              <a:t> </a:t>
            </a:r>
            <a:r>
              <a:rPr lang="en-US" dirty="0" err="1"/>
              <a:t>odgovorne</a:t>
            </a:r>
            <a:r>
              <a:rPr lang="en-US" dirty="0"/>
              <a:t> za </a:t>
            </a:r>
            <a:r>
              <a:rPr lang="bs-Latn-BA" dirty="0"/>
              <a:t>provedbu</a:t>
            </a:r>
            <a:r>
              <a:rPr lang="en-US" dirty="0"/>
              <a:t> </a:t>
            </a:r>
            <a:r>
              <a:rPr lang="en-US" dirty="0" err="1"/>
              <a:t>predložene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itd</a:t>
            </a:r>
            <a:r>
              <a:rPr lang="en-US" dirty="0"/>
              <a:t>.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svaku</a:t>
            </a:r>
            <a:r>
              <a:rPr lang="en-US" dirty="0"/>
              <a:t> </a:t>
            </a:r>
            <a:r>
              <a:rPr lang="en-US" dirty="0" err="1"/>
              <a:t>fotografiju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navesti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onoga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prikazano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fotografiji</a:t>
            </a:r>
            <a:r>
              <a:rPr lang="en-US" dirty="0"/>
              <a:t> a </a:t>
            </a:r>
            <a:r>
              <a:rPr lang="bs-Latn-BA" dirty="0"/>
              <a:t>po</a:t>
            </a:r>
            <a:r>
              <a:rPr lang="en-US" dirty="0" err="1"/>
              <a:t>vezano</a:t>
            </a:r>
            <a:r>
              <a:rPr lang="en-US" dirty="0"/>
              <a:t> je </a:t>
            </a:r>
            <a:r>
              <a:rPr lang="bs-Latn-BA" dirty="0"/>
              <a:t>sa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bs-Latn-BA" dirty="0"/>
              <a:t>om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</a:t>
            </a:r>
            <a:r>
              <a:rPr lang="en-US" dirty="0" err="1"/>
              <a:t>razreda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340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Publikacije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dokumenti</a:t>
            </a:r>
            <a:r>
              <a:rPr lang="en-US" dirty="0"/>
              <a:t> </a:t>
            </a:r>
            <a:r>
              <a:rPr lang="en-US" dirty="0" err="1"/>
              <a:t>izdati</a:t>
            </a:r>
            <a:r>
              <a:rPr lang="en-US" dirty="0"/>
              <a:t> od </a:t>
            </a:r>
            <a:r>
              <a:rPr lang="en-US" dirty="0" err="1"/>
              <a:t>strane</a:t>
            </a:r>
            <a:r>
              <a:rPr lang="en-US" dirty="0"/>
              <a:t> organa </a:t>
            </a:r>
            <a:r>
              <a:rPr lang="en-US" dirty="0" err="1"/>
              <a:t>vlasti</a:t>
            </a:r>
            <a:r>
              <a:rPr lang="en-US" dirty="0"/>
              <a:t> koji </a:t>
            </a:r>
            <a:r>
              <a:rPr lang="en-US" dirty="0" err="1"/>
              <a:t>podržavaju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 </a:t>
            </a:r>
            <a:r>
              <a:rPr lang="en-US" dirty="0" err="1"/>
              <a:t>navedene</a:t>
            </a:r>
            <a:r>
              <a:rPr lang="en-US" dirty="0"/>
              <a:t> u </a:t>
            </a:r>
            <a:r>
              <a:rPr lang="en-US" dirty="0" err="1"/>
              <a:t>sažetku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bs-Latn-BA" dirty="0"/>
              <a:t>u</a:t>
            </a:r>
            <a:r>
              <a:rPr lang="en-US" dirty="0"/>
              <a:t> </a:t>
            </a:r>
            <a:r>
              <a:rPr lang="en-US" dirty="0" err="1"/>
              <a:t>izjavi</a:t>
            </a:r>
            <a:r>
              <a:rPr lang="en-US" dirty="0"/>
              <a:t> o </a:t>
            </a:r>
            <a:r>
              <a:rPr lang="en-US" dirty="0" err="1"/>
              <a:t>ustavnosti</a:t>
            </a:r>
            <a:r>
              <a:rPr lang="en-US" dirty="0"/>
              <a:t> </a:t>
            </a:r>
            <a:r>
              <a:rPr lang="en-US" dirty="0" err="1"/>
              <a:t>bili</a:t>
            </a:r>
            <a:r>
              <a:rPr lang="en-US" dirty="0"/>
              <a:t> bi </a:t>
            </a:r>
            <a:r>
              <a:rPr lang="bs-Latn-BA" dirty="0"/>
              <a:t>prikladni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. </a:t>
            </a:r>
            <a:r>
              <a:rPr lang="bs-Latn-BA" dirty="0"/>
              <a:t>Ovdje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navesti</a:t>
            </a:r>
            <a:r>
              <a:rPr lang="en-US" dirty="0"/>
              <a:t> citate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bs-Latn-BA" dirty="0"/>
              <a:t>umetnuti</a:t>
            </a:r>
            <a:r>
              <a:rPr lang="en-US" dirty="0"/>
              <a:t> </a:t>
            </a:r>
            <a:r>
              <a:rPr lang="en-US" dirty="0" err="1"/>
              <a:t>isječke</a:t>
            </a:r>
            <a:r>
              <a:rPr lang="en-US" dirty="0"/>
              <a:t> </a:t>
            </a:r>
            <a:r>
              <a:rPr lang="en-US" dirty="0" err="1"/>
              <a:t>publikacije</a:t>
            </a:r>
            <a:r>
              <a:rPr lang="en-US" dirty="0"/>
              <a:t>/</a:t>
            </a:r>
            <a:r>
              <a:rPr lang="en-US" dirty="0" err="1"/>
              <a:t>dokumenta</a:t>
            </a:r>
            <a:r>
              <a:rPr lang="en-US" dirty="0"/>
              <a:t>, a </a:t>
            </a:r>
            <a:r>
              <a:rPr lang="bs-Latn-BA" dirty="0"/>
              <a:t>cijeli</a:t>
            </a:r>
            <a:r>
              <a:rPr lang="en-US" dirty="0"/>
              <a:t> </a:t>
            </a:r>
            <a:r>
              <a:rPr lang="en-US" dirty="0" err="1"/>
              <a:t>materijal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bs-Latn-BA" dirty="0" err="1"/>
              <a:t>odljeljak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357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s-Latn-BA" dirty="0"/>
              <a:t>Ovdje </a:t>
            </a:r>
            <a:r>
              <a:rPr lang="bs-Latn-BA" dirty="0" err="1"/>
              <a:t>umtenite</a:t>
            </a:r>
            <a:r>
              <a:rPr lang="bs-Latn-BA" dirty="0"/>
              <a:t> </a:t>
            </a:r>
            <a:r>
              <a:rPr lang="en-US" dirty="0"/>
              <a:t>citate </a:t>
            </a:r>
            <a:r>
              <a:rPr lang="en-US" dirty="0" err="1"/>
              <a:t>ili</a:t>
            </a:r>
            <a:r>
              <a:rPr lang="en-US" dirty="0"/>
              <a:t> i</a:t>
            </a:r>
            <a:r>
              <a:rPr lang="bs-Latn-BA" dirty="0" err="1"/>
              <a:t>zvatke</a:t>
            </a:r>
            <a:r>
              <a:rPr lang="en-US" dirty="0"/>
              <a:t> </a:t>
            </a:r>
            <a:r>
              <a:rPr lang="bs-Latn-BA" dirty="0"/>
              <a:t>iz </a:t>
            </a:r>
            <a:r>
              <a:rPr lang="en-US" dirty="0" err="1"/>
              <a:t>pisama</a:t>
            </a:r>
            <a:r>
              <a:rPr lang="en-US" dirty="0"/>
              <a:t> po</a:t>
            </a:r>
            <a:r>
              <a:rPr lang="bs-Latn-BA" dirty="0" err="1"/>
              <a:t>tpore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bs-Latn-BA" dirty="0"/>
              <a:t>protivnika</a:t>
            </a:r>
            <a:r>
              <a:rPr lang="en-US" dirty="0"/>
              <a:t> (</a:t>
            </a:r>
            <a:r>
              <a:rPr lang="en-US" dirty="0" err="1"/>
              <a:t>članova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, </a:t>
            </a:r>
            <a:r>
              <a:rPr lang="en-US" dirty="0" err="1"/>
              <a:t>interesnih</a:t>
            </a:r>
            <a:r>
              <a:rPr lang="en-US" dirty="0"/>
              <a:t> </a:t>
            </a:r>
            <a:r>
              <a:rPr lang="bs-Latn-BA" dirty="0"/>
              <a:t>skupina</a:t>
            </a:r>
            <a:r>
              <a:rPr lang="en-US" dirty="0"/>
              <a:t> i </a:t>
            </a:r>
            <a:r>
              <a:rPr lang="en-US" dirty="0" err="1"/>
              <a:t>predstavnika</a:t>
            </a:r>
            <a:r>
              <a:rPr lang="en-US" dirty="0"/>
              <a:t> </a:t>
            </a:r>
            <a:r>
              <a:rPr lang="en-US" dirty="0" err="1"/>
              <a:t>vlasti</a:t>
            </a:r>
            <a:r>
              <a:rPr lang="en-US" dirty="0"/>
              <a:t>) </a:t>
            </a:r>
            <a:r>
              <a:rPr lang="en-US" dirty="0" err="1"/>
              <a:t>koja</a:t>
            </a:r>
            <a:r>
              <a:rPr lang="en-US" dirty="0"/>
              <a:t> se </a:t>
            </a:r>
            <a:r>
              <a:rPr lang="en-US" dirty="0" err="1"/>
              <a:t>odnose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bs-Latn-BA" dirty="0"/>
              <a:t>predlaže </a:t>
            </a:r>
            <a:r>
              <a:rPr lang="en-US" dirty="0" err="1"/>
              <a:t>vaš</a:t>
            </a:r>
            <a:r>
              <a:rPr lang="en-US" dirty="0"/>
              <a:t> </a:t>
            </a:r>
            <a:r>
              <a:rPr lang="en-US" dirty="0" err="1"/>
              <a:t>razr</a:t>
            </a:r>
            <a:r>
              <a:rPr lang="bs-Latn-BA" dirty="0" err="1"/>
              <a:t>ed</a:t>
            </a:r>
            <a:r>
              <a:rPr lang="en-US" dirty="0"/>
              <a:t>. </a:t>
            </a:r>
            <a:r>
              <a:rPr lang="en-US" dirty="0" err="1"/>
              <a:t>Sva</a:t>
            </a:r>
            <a:r>
              <a:rPr lang="en-US" dirty="0"/>
              <a:t> i </a:t>
            </a:r>
            <a:r>
              <a:rPr lang="en-US" dirty="0" err="1"/>
              <a:t>cjelovita</a:t>
            </a:r>
            <a:r>
              <a:rPr lang="en-US" dirty="0"/>
              <a:t> </a:t>
            </a:r>
            <a:r>
              <a:rPr lang="en-US" dirty="0" err="1"/>
              <a:t>pisma</a:t>
            </a:r>
            <a:r>
              <a:rPr lang="en-US" dirty="0"/>
              <a:t> po</a:t>
            </a:r>
            <a:r>
              <a:rPr lang="bs-Latn-BA" dirty="0" err="1"/>
              <a:t>tpore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bs-Latn-BA" dirty="0"/>
              <a:t>odjeljak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874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Ovdje</a:t>
            </a:r>
            <a:r>
              <a:rPr lang="en-US" dirty="0"/>
              <a:t> </a:t>
            </a:r>
            <a:r>
              <a:rPr lang="en-US" dirty="0" err="1"/>
              <a:t>trebaju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navedeni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informacija</a:t>
            </a:r>
            <a:r>
              <a:rPr lang="en-US" dirty="0"/>
              <a:t>, </a:t>
            </a:r>
            <a:r>
              <a:rPr lang="en-US" dirty="0" err="1"/>
              <a:t>formalni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neformalni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koristili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Politika</a:t>
            </a:r>
            <a:r>
              <a:rPr lang="en-US" dirty="0"/>
              <a:t> </a:t>
            </a:r>
            <a:r>
              <a:rPr lang="en-US" dirty="0" err="1"/>
              <a:t>našeg</a:t>
            </a:r>
            <a:r>
              <a:rPr lang="en-US" dirty="0"/>
              <a:t> </a:t>
            </a:r>
            <a:r>
              <a:rPr lang="en-US" dirty="0" err="1"/>
              <a:t>razreda</a:t>
            </a:r>
            <a:r>
              <a:rPr lang="en-US" dirty="0"/>
              <a:t>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54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Ovdje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video </a:t>
            </a:r>
            <a:r>
              <a:rPr lang="en-US" dirty="0" err="1"/>
              <a:t>prezentaciju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en-US" dirty="0" err="1"/>
              <a:t>predlažete</a:t>
            </a:r>
            <a:r>
              <a:rPr lang="en-US" dirty="0"/>
              <a:t>. Video </a:t>
            </a:r>
            <a:r>
              <a:rPr lang="en-US" dirty="0" err="1"/>
              <a:t>prezentacija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sastojati</a:t>
            </a:r>
            <a:r>
              <a:rPr lang="en-US" dirty="0"/>
              <a:t> od:</a:t>
            </a:r>
            <a:endParaRPr lang="bs-Cyrl-BA" dirty="0"/>
          </a:p>
          <a:p>
            <a:pPr marL="171450" indent="-171450">
              <a:buFontTx/>
              <a:buChar char="-"/>
            </a:pPr>
            <a:r>
              <a:rPr lang="en-US" b="1" dirty="0"/>
              <a:t>DVA </a:t>
            </a:r>
            <a:r>
              <a:rPr lang="bs-Latn-BA" b="1" dirty="0"/>
              <a:t>videozapisa</a:t>
            </a:r>
            <a:r>
              <a:rPr lang="en-US" b="1" dirty="0"/>
              <a:t>, 2 minute </a:t>
            </a:r>
            <a:r>
              <a:rPr lang="en-US" b="1" dirty="0" err="1"/>
              <a:t>svaki</a:t>
            </a:r>
            <a:r>
              <a:rPr lang="en-US" b="1" dirty="0"/>
              <a:t> </a:t>
            </a:r>
            <a:r>
              <a:rPr lang="en-US" b="0" dirty="0"/>
              <a:t>(</a:t>
            </a:r>
            <a:r>
              <a:rPr lang="en-US" b="0" dirty="0" err="1"/>
              <a:t>prvi</a:t>
            </a:r>
            <a:r>
              <a:rPr lang="en-US" b="0" dirty="0"/>
              <a:t> vide</a:t>
            </a:r>
            <a:r>
              <a:rPr lang="bs-Latn-BA" b="0" dirty="0" err="1"/>
              <a:t>ozapis</a:t>
            </a:r>
            <a:r>
              <a:rPr lang="en-US" b="0" dirty="0"/>
              <a:t>: </a:t>
            </a:r>
            <a:r>
              <a:rPr lang="en-US" b="0" dirty="0" err="1"/>
              <a:t>jedan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minute, </a:t>
            </a:r>
            <a:r>
              <a:rPr lang="en-US" b="0" dirty="0" err="1"/>
              <a:t>drugi</a:t>
            </a:r>
            <a:r>
              <a:rPr lang="en-US" b="0" dirty="0"/>
              <a:t> video</a:t>
            </a:r>
            <a:r>
              <a:rPr lang="bs-Latn-BA" b="0" dirty="0"/>
              <a:t>zapis</a:t>
            </a:r>
            <a:r>
              <a:rPr lang="en-US" b="0" dirty="0"/>
              <a:t>: </a:t>
            </a:r>
            <a:r>
              <a:rPr lang="en-US" b="0" dirty="0" err="1"/>
              <a:t>drugi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minute)</a:t>
            </a:r>
            <a:r>
              <a:rPr lang="en-US" b="1" dirty="0"/>
              <a:t> </a:t>
            </a:r>
          </a:p>
          <a:p>
            <a:pPr marL="0" indent="0">
              <a:buFontTx/>
              <a:buNone/>
            </a:pPr>
            <a:r>
              <a:rPr lang="en-US" b="1" dirty="0"/>
              <a:t>ILI </a:t>
            </a:r>
            <a:endParaRPr lang="bs-Latn-BA" b="1" dirty="0"/>
          </a:p>
          <a:p>
            <a:pPr marL="171450" indent="-171450">
              <a:buFontTx/>
              <a:buChar char="-"/>
            </a:pPr>
            <a:r>
              <a:rPr lang="pl-PL" b="1" dirty="0"/>
              <a:t>JEDNOG videozapisa u trajanju od 4 minute </a:t>
            </a:r>
            <a:r>
              <a:rPr lang="pl-PL" b="0" dirty="0"/>
              <a:t>u kojem jedan učenik prezentira, a nakon toga drugi.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9476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prostoru</a:t>
            </a:r>
            <a:r>
              <a:rPr lang="en-US" dirty="0"/>
              <a:t> </a:t>
            </a:r>
            <a:r>
              <a:rPr lang="en-US" dirty="0" err="1"/>
              <a:t>pišete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</a:t>
            </a:r>
            <a:r>
              <a:rPr lang="bs-Latn-BA" dirty="0"/>
              <a:t>akcijskog plana</a:t>
            </a:r>
            <a:r>
              <a:rPr lang="en-US" dirty="0"/>
              <a:t>. Format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određeni</a:t>
            </a:r>
            <a:r>
              <a:rPr lang="en-US" dirty="0"/>
              <a:t> (Calibri, 15).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sadržavati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400 </a:t>
            </a:r>
            <a:r>
              <a:rPr lang="en-US" dirty="0" err="1"/>
              <a:t>riječi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bs-Latn-BA" dirty="0"/>
              <a:t>dvije </a:t>
            </a:r>
            <a:r>
              <a:rPr lang="bs-Latn-BA" dirty="0" err="1"/>
              <a:t>prikaznice</a:t>
            </a:r>
            <a:r>
              <a:rPr lang="bs-Latn-BA" dirty="0"/>
              <a:t> predviđene </a:t>
            </a:r>
            <a:r>
              <a:rPr lang="en-US" dirty="0"/>
              <a:t>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i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502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prostoru</a:t>
            </a:r>
            <a:r>
              <a:rPr lang="en-US" dirty="0"/>
              <a:t> </a:t>
            </a:r>
            <a:r>
              <a:rPr lang="en-US" dirty="0" err="1"/>
              <a:t>pišete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</a:t>
            </a:r>
            <a:r>
              <a:rPr lang="bs-Latn-BA" dirty="0"/>
              <a:t>akcijskog plana</a:t>
            </a:r>
            <a:r>
              <a:rPr lang="en-US" dirty="0"/>
              <a:t>. Format i 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određeni</a:t>
            </a:r>
            <a:r>
              <a:rPr lang="en-US" dirty="0"/>
              <a:t> (Calibri, 15).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sadržavati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400 </a:t>
            </a:r>
            <a:r>
              <a:rPr lang="en-US" dirty="0" err="1"/>
              <a:t>riječi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bs-Latn-BA" dirty="0"/>
              <a:t>dvije </a:t>
            </a:r>
            <a:r>
              <a:rPr lang="bs-Latn-BA" dirty="0" err="1"/>
              <a:t>prikaznice</a:t>
            </a:r>
            <a:r>
              <a:rPr lang="bs-Latn-BA" dirty="0"/>
              <a:t> predviđene </a:t>
            </a:r>
            <a:r>
              <a:rPr lang="en-US" dirty="0"/>
              <a:t>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i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1592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anketa</a:t>
            </a:r>
            <a:r>
              <a:rPr lang="en-US" dirty="0"/>
              <a:t> </a:t>
            </a:r>
            <a:r>
              <a:rPr lang="en-US" dirty="0" err="1"/>
              <a:t>ukazuje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mogućnost</a:t>
            </a:r>
            <a:r>
              <a:rPr lang="en-US" dirty="0"/>
              <a:t> po</a:t>
            </a:r>
            <a:r>
              <a:rPr lang="bs-Latn-BA" dirty="0" err="1"/>
              <a:t>tpore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, </a:t>
            </a:r>
            <a:r>
              <a:rPr lang="en-US" dirty="0" err="1"/>
              <a:t>onda</a:t>
            </a:r>
            <a:r>
              <a:rPr lang="en-US" dirty="0"/>
              <a:t> ta </a:t>
            </a:r>
            <a:r>
              <a:rPr lang="en-US" dirty="0" err="1"/>
              <a:t>informacija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uključena</a:t>
            </a:r>
            <a:r>
              <a:rPr lang="en-US" dirty="0"/>
              <a:t> u </a:t>
            </a:r>
            <a:r>
              <a:rPr lang="en-US" dirty="0" err="1"/>
              <a:t>pisani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bs-Latn-BA" dirty="0"/>
              <a:t>akcijskog plana</a:t>
            </a:r>
            <a:r>
              <a:rPr lang="en-US" dirty="0"/>
              <a:t>, a 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en-US" dirty="0" err="1"/>
              <a:t>prikazujete</a:t>
            </a:r>
            <a:r>
              <a:rPr lang="en-US" dirty="0"/>
              <a:t>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. </a:t>
            </a: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se </a:t>
            </a:r>
            <a:r>
              <a:rPr lang="en-US" dirty="0" err="1"/>
              <a:t>prikazati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tab</a:t>
            </a:r>
            <a:r>
              <a:rPr lang="bs-Latn-BA" dirty="0"/>
              <a:t>lice</a:t>
            </a:r>
            <a:r>
              <a:rPr lang="en-US" dirty="0"/>
              <a:t>, </a:t>
            </a:r>
            <a:r>
              <a:rPr lang="en-US" dirty="0" err="1"/>
              <a:t>grafikona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dijagrama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172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s-Latn-BA" dirty="0"/>
              <a:t>Ako ste započeli s provedbom akcijskog plana</a:t>
            </a:r>
            <a:r>
              <a:rPr lang="en-US" dirty="0"/>
              <a:t>, </a:t>
            </a:r>
            <a:r>
              <a:rPr lang="bs-Latn-BA" dirty="0"/>
              <a:t>ovdje </a:t>
            </a:r>
            <a:r>
              <a:rPr lang="en-US" dirty="0"/>
              <a:t>u</a:t>
            </a:r>
            <a:r>
              <a:rPr lang="bs-Latn-BA" dirty="0"/>
              <a:t>metnite</a:t>
            </a:r>
            <a:r>
              <a:rPr lang="en-US" dirty="0"/>
              <a:t> </a:t>
            </a:r>
            <a:r>
              <a:rPr lang="en-US" dirty="0" err="1"/>
              <a:t>fotografije</a:t>
            </a:r>
            <a:r>
              <a:rPr lang="en-US" dirty="0"/>
              <a:t>, </a:t>
            </a:r>
            <a:r>
              <a:rPr lang="en-US" dirty="0" err="1"/>
              <a:t>zaključke</a:t>
            </a:r>
            <a:r>
              <a:rPr lang="en-US" dirty="0"/>
              <a:t> i </a:t>
            </a:r>
            <a:r>
              <a:rPr lang="en-US" dirty="0" err="1"/>
              <a:t>dnevne</a:t>
            </a:r>
            <a:r>
              <a:rPr lang="en-US" dirty="0"/>
              <a:t> </a:t>
            </a:r>
            <a:r>
              <a:rPr lang="en-US" dirty="0" err="1"/>
              <a:t>redove</a:t>
            </a:r>
            <a:r>
              <a:rPr lang="en-US" dirty="0"/>
              <a:t> </a:t>
            </a:r>
            <a:r>
              <a:rPr lang="en-US" dirty="0" err="1"/>
              <a:t>sastanaka</a:t>
            </a:r>
            <a:r>
              <a:rPr lang="en-US" dirty="0"/>
              <a:t> (video </a:t>
            </a:r>
            <a:r>
              <a:rPr lang="en-US" dirty="0" err="1"/>
              <a:t>poziva</a:t>
            </a:r>
            <a:r>
              <a:rPr lang="en-US" dirty="0"/>
              <a:t>)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kojima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pre</a:t>
            </a:r>
            <a:r>
              <a:rPr lang="bs-Latn-BA" dirty="0" err="1"/>
              <a:t>dstavili</a:t>
            </a:r>
            <a:r>
              <a:rPr lang="en-US" dirty="0"/>
              <a:t>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i </a:t>
            </a:r>
            <a:r>
              <a:rPr lang="bs-Latn-BA" dirty="0"/>
              <a:t>akcijski plan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173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bs-Latn-BA" dirty="0"/>
              <a:t>sadržavati</a:t>
            </a:r>
            <a:r>
              <a:rPr lang="en-US" dirty="0"/>
              <a:t> </a:t>
            </a:r>
            <a:r>
              <a:rPr lang="en-US" dirty="0" err="1"/>
              <a:t>izjave</a:t>
            </a:r>
            <a:r>
              <a:rPr lang="en-US" dirty="0"/>
              <a:t> </a:t>
            </a:r>
            <a:r>
              <a:rPr lang="bs-Latn-BA" dirty="0"/>
              <a:t>o potpori</a:t>
            </a:r>
            <a:r>
              <a:rPr lang="en-US" dirty="0"/>
              <a:t> od </a:t>
            </a:r>
            <a:r>
              <a:rPr lang="en-US" dirty="0" err="1"/>
              <a:t>ut</a:t>
            </a:r>
            <a:r>
              <a:rPr lang="bs-Latn-BA" dirty="0"/>
              <a:t>je</a:t>
            </a:r>
            <a:r>
              <a:rPr lang="en-US" dirty="0" err="1"/>
              <a:t>cajnih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, </a:t>
            </a:r>
            <a:r>
              <a:rPr lang="en-US" dirty="0" err="1"/>
              <a:t>predstavnika</a:t>
            </a:r>
            <a:r>
              <a:rPr lang="en-US" dirty="0"/>
              <a:t> </a:t>
            </a:r>
            <a:r>
              <a:rPr lang="en-US" dirty="0" err="1"/>
              <a:t>vlasti</a:t>
            </a:r>
            <a:r>
              <a:rPr lang="en-US" dirty="0"/>
              <a:t> i </a:t>
            </a:r>
            <a:r>
              <a:rPr lang="en-US" dirty="0" err="1"/>
              <a:t>vladinih</a:t>
            </a:r>
            <a:r>
              <a:rPr lang="en-US" dirty="0"/>
              <a:t> agencija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dokument</a:t>
            </a:r>
            <a:r>
              <a:rPr lang="bs-Latn-BA" dirty="0" err="1"/>
              <a:t>iraju</a:t>
            </a:r>
            <a:r>
              <a:rPr lang="en-US" dirty="0"/>
              <a:t> </a:t>
            </a:r>
            <a:r>
              <a:rPr lang="bs-Latn-BA" dirty="0"/>
              <a:t>vaš aktivan rad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bs-Latn-BA" dirty="0"/>
              <a:t>stjecanju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za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/>
              <a:t>predloženu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i </a:t>
            </a:r>
            <a:r>
              <a:rPr lang="bs-Latn-BA" dirty="0"/>
              <a:t>akcijski plan</a:t>
            </a:r>
            <a:r>
              <a:rPr lang="en-US" dirty="0"/>
              <a:t>. Ova </a:t>
            </a:r>
            <a:r>
              <a:rPr lang="en-US" dirty="0" err="1"/>
              <a:t>pisma</a:t>
            </a:r>
            <a:r>
              <a:rPr lang="en-US" dirty="0"/>
              <a:t> </a:t>
            </a:r>
            <a:r>
              <a:rPr lang="en-US" dirty="0" err="1"/>
              <a:t>takođe</a:t>
            </a:r>
            <a:r>
              <a:rPr lang="bs-Latn-BA" dirty="0"/>
              <a:t>r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dokument</a:t>
            </a:r>
            <a:r>
              <a:rPr lang="bs-Latn-BA" dirty="0" err="1"/>
              <a:t>irati</a:t>
            </a:r>
            <a:r>
              <a:rPr lang="en-US" dirty="0"/>
              <a:t> </a:t>
            </a:r>
            <a:r>
              <a:rPr lang="en-US" dirty="0" err="1"/>
              <a:t>vrijeme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proveli</a:t>
            </a:r>
            <a:r>
              <a:rPr lang="en-US" dirty="0"/>
              <a:t> </a:t>
            </a:r>
            <a:r>
              <a:rPr lang="en-US" dirty="0" err="1"/>
              <a:t>radeći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projektu</a:t>
            </a:r>
            <a:r>
              <a:rPr lang="en-US" dirty="0"/>
              <a:t>. </a:t>
            </a:r>
            <a:r>
              <a:rPr lang="en-US" dirty="0" err="1"/>
              <a:t>Sva</a:t>
            </a:r>
            <a:r>
              <a:rPr lang="en-US" dirty="0"/>
              <a:t> i </a:t>
            </a:r>
            <a:r>
              <a:rPr lang="en-US" dirty="0" err="1"/>
              <a:t>cjelovita</a:t>
            </a:r>
            <a:r>
              <a:rPr lang="en-US" dirty="0"/>
              <a:t> </a:t>
            </a:r>
            <a:r>
              <a:rPr lang="en-US" dirty="0" err="1"/>
              <a:t>pisma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bs-Latn-BA" dirty="0"/>
              <a:t>odjeljak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1458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s-Latn-BA" dirty="0"/>
              <a:t>Ovdje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naj</a:t>
            </a:r>
            <a:r>
              <a:rPr lang="bs-Latn-BA" dirty="0"/>
              <a:t>važnije</a:t>
            </a:r>
            <a:r>
              <a:rPr lang="en-US" dirty="0"/>
              <a:t> </a:t>
            </a:r>
            <a:r>
              <a:rPr lang="en-US" dirty="0" err="1"/>
              <a:t>detalje</a:t>
            </a:r>
            <a:r>
              <a:rPr lang="en-US" dirty="0"/>
              <a:t> </a:t>
            </a:r>
            <a:r>
              <a:rPr lang="en-US" dirty="0" err="1"/>
              <a:t>peticija</a:t>
            </a:r>
            <a:r>
              <a:rPr lang="en-US" dirty="0"/>
              <a:t> i </a:t>
            </a:r>
            <a:r>
              <a:rPr lang="en-US" dirty="0" err="1"/>
              <a:t>sporazuma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uspjeli</a:t>
            </a:r>
            <a:r>
              <a:rPr lang="en-US" dirty="0"/>
              <a:t> </a:t>
            </a:r>
            <a:r>
              <a:rPr lang="bs-Latn-BA" dirty="0"/>
              <a:t>provesti</a:t>
            </a:r>
            <a:r>
              <a:rPr lang="en-US" dirty="0"/>
              <a:t>. </a:t>
            </a:r>
            <a:r>
              <a:rPr lang="en-US" dirty="0" err="1"/>
              <a:t>Peticije</a:t>
            </a:r>
            <a:r>
              <a:rPr lang="en-US" dirty="0"/>
              <a:t> i </a:t>
            </a:r>
            <a:r>
              <a:rPr lang="en-US" dirty="0" err="1"/>
              <a:t>sporazume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bs-Latn-BA" dirty="0"/>
              <a:t>odjeljak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03306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s-Latn-BA" dirty="0"/>
              <a:t>Ako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dizajnirali</a:t>
            </a:r>
            <a:r>
              <a:rPr lang="en-US" dirty="0"/>
              <a:t> </a:t>
            </a:r>
            <a:r>
              <a:rPr lang="en-US" dirty="0" err="1"/>
              <a:t>naljepnice</a:t>
            </a:r>
            <a:r>
              <a:rPr lang="en-US" dirty="0"/>
              <a:t> za automobile, </a:t>
            </a:r>
            <a:r>
              <a:rPr lang="en-US" dirty="0" err="1"/>
              <a:t>bedževe</a:t>
            </a:r>
            <a:r>
              <a:rPr lang="en-US" dirty="0"/>
              <a:t>, </a:t>
            </a:r>
            <a:r>
              <a:rPr lang="en-US" dirty="0" err="1"/>
              <a:t>postere</a:t>
            </a:r>
            <a:r>
              <a:rPr lang="en-US" dirty="0"/>
              <a:t>, </a:t>
            </a:r>
            <a:r>
              <a:rPr lang="en-US" dirty="0" err="1"/>
              <a:t>letke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druge</a:t>
            </a:r>
            <a:r>
              <a:rPr lang="en-US" dirty="0"/>
              <a:t> info</a:t>
            </a:r>
            <a:r>
              <a:rPr lang="bs-Latn-BA" dirty="0"/>
              <a:t> - </a:t>
            </a:r>
            <a:r>
              <a:rPr lang="en-US" dirty="0" err="1"/>
              <a:t>materijale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biste</a:t>
            </a:r>
            <a:r>
              <a:rPr lang="en-US" dirty="0"/>
              <a:t> </a:t>
            </a:r>
            <a:r>
              <a:rPr lang="en-US" dirty="0" err="1"/>
              <a:t>informi</a:t>
            </a:r>
            <a:r>
              <a:rPr lang="bs-Latn-BA" dirty="0"/>
              <a:t>rali</a:t>
            </a:r>
            <a:r>
              <a:rPr lang="en-US" dirty="0"/>
              <a:t> </a:t>
            </a:r>
            <a:r>
              <a:rPr lang="en-US" dirty="0" err="1"/>
              <a:t>članove</a:t>
            </a:r>
            <a:r>
              <a:rPr lang="en-US" dirty="0"/>
              <a:t> </a:t>
            </a:r>
            <a:r>
              <a:rPr lang="en-US" dirty="0" err="1"/>
              <a:t>svoje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 o </a:t>
            </a:r>
            <a:r>
              <a:rPr lang="en-US" dirty="0" err="1"/>
              <a:t>predloženoj</a:t>
            </a:r>
            <a:r>
              <a:rPr lang="en-US" dirty="0"/>
              <a:t> </a:t>
            </a:r>
            <a:r>
              <a:rPr lang="en-US" dirty="0" err="1"/>
              <a:t>mjeri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, </a:t>
            </a:r>
            <a:r>
              <a:rPr lang="bs-Latn-BA" dirty="0"/>
              <a:t>ovdje </a:t>
            </a:r>
            <a:r>
              <a:rPr lang="en-US" dirty="0" err="1"/>
              <a:t>predstavite</a:t>
            </a:r>
            <a:r>
              <a:rPr lang="en-US" dirty="0"/>
              <a:t> </a:t>
            </a:r>
            <a:r>
              <a:rPr lang="en-US" dirty="0" err="1"/>
              <a:t>dizajn</a:t>
            </a:r>
            <a:r>
              <a:rPr lang="en-US" dirty="0"/>
              <a:t> </a:t>
            </a:r>
            <a:r>
              <a:rPr lang="en-US" dirty="0" err="1"/>
              <a:t>tih</a:t>
            </a:r>
            <a:r>
              <a:rPr lang="en-US" dirty="0"/>
              <a:t> </a:t>
            </a:r>
            <a:r>
              <a:rPr lang="en-US" dirty="0" err="1"/>
              <a:t>materijala</a:t>
            </a:r>
            <a:r>
              <a:rPr lang="bs-Latn-BA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598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s-Latn-BA" dirty="0"/>
              <a:t>Ovdje objavite fotografije na kojima se vidi kako aktivno sudjelujete u traženju podrške predloženoj mjeri javne politike i radite na provedbi</a:t>
            </a:r>
            <a:r>
              <a:rPr lang="en-US" dirty="0"/>
              <a:t> </a:t>
            </a:r>
            <a:r>
              <a:rPr lang="bs-Latn-BA" dirty="0"/>
              <a:t>akcijskog plana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svaku</a:t>
            </a:r>
            <a:r>
              <a:rPr lang="en-US" dirty="0"/>
              <a:t> </a:t>
            </a:r>
            <a:r>
              <a:rPr lang="en-US" dirty="0" err="1"/>
              <a:t>fotografiju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navesti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onoga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prikazano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fotografiji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7170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s-Latn-BA" dirty="0"/>
              <a:t>Ovdje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pregled</a:t>
            </a:r>
            <a:r>
              <a:rPr lang="en-US" dirty="0"/>
              <a:t> </a:t>
            </a:r>
            <a:r>
              <a:rPr lang="en-US" dirty="0" err="1"/>
              <a:t>troškova</a:t>
            </a:r>
            <a:r>
              <a:rPr lang="en-US" dirty="0"/>
              <a:t>/</a:t>
            </a:r>
            <a:r>
              <a:rPr lang="en-US" dirty="0" err="1"/>
              <a:t>finan</a:t>
            </a:r>
            <a:r>
              <a:rPr lang="bs-Latn-BA" dirty="0"/>
              <a:t>c</a:t>
            </a:r>
            <a:r>
              <a:rPr lang="en-US" dirty="0" err="1"/>
              <a:t>ijskih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 </a:t>
            </a:r>
            <a:r>
              <a:rPr lang="en-US" dirty="0" err="1"/>
              <a:t>potrebnih</a:t>
            </a:r>
            <a:r>
              <a:rPr lang="en-US" dirty="0"/>
              <a:t> za </a:t>
            </a:r>
            <a:r>
              <a:rPr lang="bs-Latn-BA" dirty="0"/>
              <a:t>provedbu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</a:t>
            </a:r>
            <a:r>
              <a:rPr lang="bs-Latn-BA" dirty="0"/>
              <a:t>akcijskog</a:t>
            </a:r>
            <a:r>
              <a:rPr lang="en-US" dirty="0"/>
              <a:t> plana</a:t>
            </a:r>
            <a:r>
              <a:rPr lang="bs-Latn-BA" dirty="0"/>
              <a:t> i</a:t>
            </a:r>
            <a:r>
              <a:rPr lang="en-US" dirty="0"/>
              <a:t> </a:t>
            </a:r>
            <a:r>
              <a:rPr lang="en-US" dirty="0" err="1"/>
              <a:t>načine</a:t>
            </a:r>
            <a:r>
              <a:rPr lang="en-US" dirty="0"/>
              <a:t> </a:t>
            </a:r>
            <a:r>
              <a:rPr lang="pl-PL" dirty="0"/>
              <a:t>na koje planirate osigurati ta sredstva.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40380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Ovdje</a:t>
            </a:r>
            <a:r>
              <a:rPr lang="en-US" dirty="0"/>
              <a:t> </a:t>
            </a:r>
            <a:r>
              <a:rPr lang="en-US" dirty="0" err="1"/>
              <a:t>trebaju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navedeni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informacija</a:t>
            </a:r>
            <a:r>
              <a:rPr lang="en-US" dirty="0"/>
              <a:t>, </a:t>
            </a:r>
            <a:r>
              <a:rPr lang="en-US" dirty="0" err="1"/>
              <a:t>formalni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neformalni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koristili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bs-Latn-BA" dirty="0"/>
              <a:t>Akcijski plan</a:t>
            </a:r>
            <a:r>
              <a:rPr lang="en-US" dirty="0"/>
              <a:t>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865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Ovdje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video </a:t>
            </a:r>
            <a:r>
              <a:rPr lang="en-US" dirty="0" err="1"/>
              <a:t>prezentaciju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</a:t>
            </a:r>
            <a:r>
              <a:rPr lang="bs-Latn-BA" dirty="0"/>
              <a:t>akcijskog plana</a:t>
            </a:r>
            <a:r>
              <a:rPr lang="en-US" dirty="0"/>
              <a:t>. Video </a:t>
            </a:r>
            <a:r>
              <a:rPr lang="en-US" dirty="0" err="1"/>
              <a:t>prezentacija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sastojati</a:t>
            </a:r>
            <a:r>
              <a:rPr lang="en-US" dirty="0"/>
              <a:t> od</a:t>
            </a:r>
            <a:r>
              <a:rPr lang="bs-Cyrl-BA" dirty="0"/>
              <a:t>:</a:t>
            </a:r>
          </a:p>
          <a:p>
            <a:pPr marL="171450" indent="-171450">
              <a:buFontTx/>
              <a:buChar char="-"/>
            </a:pPr>
            <a:r>
              <a:rPr lang="en-US" b="1" dirty="0"/>
              <a:t>DVA </a:t>
            </a:r>
            <a:r>
              <a:rPr lang="bs-Latn-BA" b="1" dirty="0"/>
              <a:t>videozapisa</a:t>
            </a:r>
            <a:r>
              <a:rPr lang="en-US" b="1" dirty="0"/>
              <a:t>, 2 minute </a:t>
            </a:r>
            <a:r>
              <a:rPr lang="en-US" b="1" dirty="0" err="1"/>
              <a:t>svaki</a:t>
            </a:r>
            <a:r>
              <a:rPr lang="en-US" b="1" dirty="0"/>
              <a:t> </a:t>
            </a:r>
            <a:r>
              <a:rPr lang="en-US" b="0" dirty="0"/>
              <a:t>(</a:t>
            </a:r>
            <a:r>
              <a:rPr lang="en-US" b="0" dirty="0" err="1"/>
              <a:t>prvi</a:t>
            </a:r>
            <a:r>
              <a:rPr lang="en-US" b="0" dirty="0"/>
              <a:t> video</a:t>
            </a:r>
            <a:r>
              <a:rPr lang="bs-Latn-BA" b="0" dirty="0"/>
              <a:t>zapis</a:t>
            </a:r>
            <a:r>
              <a:rPr lang="en-US" b="0" dirty="0"/>
              <a:t>: </a:t>
            </a:r>
            <a:r>
              <a:rPr lang="en-US" b="0" dirty="0" err="1"/>
              <a:t>jedan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minute, </a:t>
            </a:r>
            <a:r>
              <a:rPr lang="en-US" b="0" dirty="0" err="1"/>
              <a:t>drugi</a:t>
            </a:r>
            <a:r>
              <a:rPr lang="en-US" b="0" dirty="0"/>
              <a:t> video</a:t>
            </a:r>
            <a:r>
              <a:rPr lang="bs-Latn-BA" b="0" dirty="0"/>
              <a:t>zapis</a:t>
            </a:r>
            <a:r>
              <a:rPr lang="en-US" b="0" dirty="0"/>
              <a:t>: </a:t>
            </a:r>
            <a:r>
              <a:rPr lang="en-US" b="0" dirty="0" err="1"/>
              <a:t>drugi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minute) </a:t>
            </a:r>
          </a:p>
          <a:p>
            <a:pPr marL="0" indent="0">
              <a:buFontTx/>
              <a:buNone/>
            </a:pPr>
            <a:r>
              <a:rPr lang="en-US" b="1" dirty="0"/>
              <a:t>ILI </a:t>
            </a:r>
            <a:endParaRPr lang="bs-Latn-BA" b="1" dirty="0"/>
          </a:p>
          <a:p>
            <a:pPr marL="171450" indent="-171450">
              <a:buFontTx/>
              <a:buChar char="-"/>
            </a:pPr>
            <a:r>
              <a:rPr lang="pl-PL" b="1" dirty="0"/>
              <a:t>JEDNOG videozapisa u trajanju od 4 minute</a:t>
            </a:r>
            <a:r>
              <a:rPr lang="pl-PL" b="0" dirty="0"/>
              <a:t> u kojem jedan učenik prezentira, a nakon toga drugi.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85083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prostoru</a:t>
            </a:r>
            <a:r>
              <a:rPr lang="en-US" dirty="0"/>
              <a:t> </a:t>
            </a:r>
            <a:r>
              <a:rPr lang="en-US" dirty="0" err="1"/>
              <a:t>pišete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osvrta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naučeno</a:t>
            </a:r>
            <a:r>
              <a:rPr lang="en-US" dirty="0"/>
              <a:t> za </a:t>
            </a:r>
            <a:r>
              <a:rPr lang="en-US" dirty="0" err="1"/>
              <a:t>cijeli</a:t>
            </a:r>
            <a:r>
              <a:rPr lang="en-US" dirty="0"/>
              <a:t> </a:t>
            </a:r>
            <a:r>
              <a:rPr lang="en-US" dirty="0" err="1"/>
              <a:t>razred</a:t>
            </a:r>
            <a:r>
              <a:rPr lang="en-US" dirty="0"/>
              <a:t>, </a:t>
            </a:r>
            <a:r>
              <a:rPr lang="en-US" dirty="0" err="1"/>
              <a:t>rečenicu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dvije</a:t>
            </a:r>
            <a:r>
              <a:rPr lang="en-US" dirty="0"/>
              <a:t>. </a:t>
            </a:r>
          </a:p>
          <a:p>
            <a:r>
              <a:rPr lang="en-US" dirty="0" err="1"/>
              <a:t>Pravilo</a:t>
            </a:r>
            <a:r>
              <a:rPr lang="en-US" dirty="0"/>
              <a:t> je da u </a:t>
            </a:r>
            <a:r>
              <a:rPr lang="en-US" dirty="0" err="1"/>
              <a:t>osvrtu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da </a:t>
            </a:r>
            <a:r>
              <a:rPr lang="bs-Latn-BA" dirty="0"/>
              <a:t>sudjeluje</a:t>
            </a:r>
            <a:r>
              <a:rPr lang="en-US" dirty="0"/>
              <a:t> </a:t>
            </a:r>
            <a:r>
              <a:rPr lang="en-US" dirty="0" err="1"/>
              <a:t>cijeli</a:t>
            </a:r>
            <a:r>
              <a:rPr lang="en-US" dirty="0"/>
              <a:t> </a:t>
            </a:r>
            <a:r>
              <a:rPr lang="en-US" dirty="0" err="1"/>
              <a:t>razred</a:t>
            </a:r>
            <a:r>
              <a:rPr lang="en-US" dirty="0"/>
              <a:t>, </a:t>
            </a:r>
            <a:r>
              <a:rPr lang="en-US" dirty="0" err="1"/>
              <a:t>onako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je </a:t>
            </a:r>
            <a:r>
              <a:rPr lang="bs-Latn-BA" dirty="0"/>
              <a:t>sudjelovao</a:t>
            </a:r>
            <a:r>
              <a:rPr lang="en-US" dirty="0"/>
              <a:t> i u </a:t>
            </a:r>
            <a:r>
              <a:rPr lang="en-US" dirty="0" err="1"/>
              <a:t>projektu</a:t>
            </a:r>
            <a:r>
              <a:rPr lang="en-US" dirty="0"/>
              <a:t>. U </a:t>
            </a:r>
            <a:r>
              <a:rPr lang="bs-Latn-BA" dirty="0"/>
              <a:t>odjeljak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</a:t>
            </a:r>
            <a:r>
              <a:rPr lang="en-US" dirty="0" err="1"/>
              <a:t>pojedinačna</a:t>
            </a:r>
            <a:r>
              <a:rPr lang="en-US" dirty="0"/>
              <a:t> </a:t>
            </a:r>
            <a:r>
              <a:rPr lang="en-US" dirty="0" err="1"/>
              <a:t>mišljenja</a:t>
            </a:r>
            <a:r>
              <a:rPr lang="en-US" dirty="0"/>
              <a:t> </a:t>
            </a:r>
            <a:r>
              <a:rPr lang="en-US" dirty="0" err="1"/>
              <a:t>učenika</a:t>
            </a:r>
            <a:r>
              <a:rPr lang="en-US" dirty="0"/>
              <a:t> o </a:t>
            </a:r>
            <a:r>
              <a:rPr lang="en-US" dirty="0" err="1"/>
              <a:t>svom</a:t>
            </a:r>
            <a:r>
              <a:rPr lang="en-US" dirty="0"/>
              <a:t> </a:t>
            </a:r>
            <a:r>
              <a:rPr lang="en-US" dirty="0" err="1"/>
              <a:t>radu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i o </a:t>
            </a:r>
            <a:r>
              <a:rPr lang="en-US" dirty="0" err="1"/>
              <a:t>iskustvima</a:t>
            </a:r>
            <a:r>
              <a:rPr lang="en-US" dirty="0"/>
              <a:t> </a:t>
            </a:r>
            <a:r>
              <a:rPr lang="en-US" dirty="0" err="1"/>
              <a:t>cijelog</a:t>
            </a:r>
            <a:r>
              <a:rPr lang="en-US" dirty="0"/>
              <a:t> </a:t>
            </a:r>
            <a:r>
              <a:rPr lang="en-US" dirty="0" err="1"/>
              <a:t>razreda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997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B10C3-D370-44E4-BA7E-BB6DDDF0F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5716B6-1DCB-4D95-A60F-4D9A309A6C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E9E41-3650-4CA6-A622-501C6626C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11/5/2024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328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E9534-E3B7-4D57-827F-5FCA1E236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9DAF0-3084-4D87-B2F3-BDD8BA6CD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B7898-5360-49B6-A279-0459A9D3C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3FA9E-01CE-4768-94A9-8C75BCD8D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BA2D8-C846-41D5-B5E4-188A43BDE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219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A09B0-FEE8-41E7-8E95-4E7686CE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E5164-E63A-40EB-9C8E-31960E793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281EB-146A-4CF1-B758-2843D54AB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9985B-6CC2-4F86-84B6-1DEFCE3DB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47F5D-0AFD-42DE-8D1C-1F1657148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07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10BF1-00EA-4866-9D94-4181D18F2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7FE4A-E732-4DF0-993B-92C68DB13F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53EEBE-300E-4C7E-B563-D7733A9C35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9FC79F-AB54-4FC0-9C84-07B29AC97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27F504-1A66-470F-83B0-3AD0585A7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AA4E04-0436-4350-81DB-2FB79E80C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47386-491C-4BD9-B39D-F113D7EEE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F35B5-A720-4FA8-A070-47A24694C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455CDC-E58F-41A1-9A6B-F22CF66630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7154B3-A80B-48C9-8B94-8A681CDDA1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FB7B57-ED6D-4C33-9728-3F114A57D9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88D3C1-96BA-43CD-BF51-0B5FC5CD6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1ED5DA-FFCA-4A05-BD0D-BB653B5B0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BDF42-2584-4C70-ACA3-3E7AA41C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61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1E102-89F4-4B37-BC3F-C238634E0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F4FB51-F3FC-416D-A866-E8122B55F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6A0D42-CD99-4030-8719-318D79925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2AA4FC-04CA-4E2B-9AFE-C9F89C18F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378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C46484-2B72-4DE7-92DC-C11AE6308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966DD9-806D-46BA-9A83-331364674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7D4A6-A2C8-430A-8CD4-A5AAF845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789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E8123-7D58-4266-9830-55AD28D77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A375D-C933-4F90-8E5C-23C6AAB51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C06F53-1833-432A-B329-E7C54DFD5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5FDB3E-C81A-4892-9EC7-1AB12F86D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7358CD-F025-431B-A968-B4B63001C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416C5A-78EC-43AD-B713-DE34B5857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5AC50-7B40-4313-9F6B-282A2EF8D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F098DF-E808-471B-9652-6EC7E0B113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CD71D-D328-4B64-A5F5-52BD0D083D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5109CB-FA4D-47E3-AB04-E3B57E3B0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2C7897-86E1-4091-9B05-91311D50F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33B00F-699B-41D9-95B5-353004387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52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56C10-F515-468F-97CD-3A51D7134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D25CE7-6CF4-4159-B065-8A62167CD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09C3E1-9A6E-45F4-8CF0-0E103007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D0026-96D8-4932-97B2-6FFE219F2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8BB65-4F2D-4ADC-BF21-0FD875755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067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0524FB-748B-4941-8D00-C45CFCDE86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D024B7-40E6-4463-BA94-75380EC051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150C5-CDDE-4349-81F5-DFD6CCE2B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D27D5-331F-4A9B-8735-C29B68F57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D877F-BBDA-4224-8D7B-6AD8CDBE6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989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84434-F38A-4046-8916-AEAC26970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40691F-5D6F-4233-B7C8-689B7CE91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AA1781-4926-46FC-8AA4-9364308AE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E9285C-44BD-4A43-82C3-7EF400F30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958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FF4BE-A81A-43B5-A841-57962F3EF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15856A-4791-4A15-8A4D-554DE44CB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F0ECF1-BD13-475E-A72B-0BF73BC3A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4D2F40-1ED4-48F0-BCAA-CE616FED9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08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0B67947-5589-4083-BB30-DF339E5FC005}"/>
              </a:ext>
            </a:extLst>
          </p:cNvPr>
          <p:cNvSpPr/>
          <p:nvPr userDrawn="1"/>
        </p:nvSpPr>
        <p:spPr>
          <a:xfrm>
            <a:off x="0" y="5867590"/>
            <a:ext cx="12192000" cy="990410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PROJEKT GRAĐANIN</a:t>
            </a:r>
            <a:endParaRPr lang="bs-Cyrl-BA" sz="2800" b="1" kern="12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/>
            <a:r>
              <a:rPr lang="bs-Latn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ŠKOLSKA</a:t>
            </a:r>
            <a:r>
              <a:rPr lang="bs-Cyrl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202</a:t>
            </a:r>
            <a:r>
              <a:rPr lang="bs-Latn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lang="en-US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lang="bs-Cyrl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/202</a:t>
            </a:r>
            <a:r>
              <a:rPr lang="bs-Latn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r>
              <a:rPr lang="bs-Cyrl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r>
              <a:rPr lang="bs-Latn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GODINA</a:t>
            </a:r>
            <a:endParaRPr lang="en-US" sz="2200" b="1" kern="12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94BF45-6878-4A62-9B7D-ED62A7B5F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5F5AB-0F1F-43BA-974D-1227D34C6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90F6E-7660-4414-B8D2-6799700952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C312ED-1A41-463B-BB6B-4E8920FA65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084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35F7B26-2761-4A7F-9828-49D625029C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602714"/>
              </p:ext>
            </p:extLst>
          </p:nvPr>
        </p:nvGraphicFramePr>
        <p:xfrm>
          <a:off x="0" y="196320"/>
          <a:ext cx="397223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2232">
                  <a:extLst>
                    <a:ext uri="{9D8B030D-6E8A-4147-A177-3AD203B41FA5}">
                      <a16:colId xmlns:a16="http://schemas.microsoft.com/office/drawing/2014/main" val="1015589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s-Latn-BA" dirty="0">
                          <a:solidFill>
                            <a:srgbClr val="7030A0"/>
                          </a:solidFill>
                        </a:rPr>
                        <a:t>NAZIV ŠKOLE</a:t>
                      </a:r>
                      <a:endParaRPr lang="en-US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79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s-Latn-BA" b="1" dirty="0">
                          <a:solidFill>
                            <a:srgbClr val="7030A0"/>
                          </a:solidFill>
                        </a:rPr>
                        <a:t>RAZRED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022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s-Latn-BA" b="1" dirty="0">
                          <a:solidFill>
                            <a:srgbClr val="7030A0"/>
                          </a:solidFill>
                        </a:rPr>
                        <a:t>MJESTO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226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s-Latn-BA" b="1" dirty="0">
                          <a:solidFill>
                            <a:srgbClr val="7030A0"/>
                          </a:solidFill>
                        </a:rPr>
                        <a:t>ŽUPANIJA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131566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86268E7-D155-419A-965C-60A12F34762D}"/>
              </a:ext>
            </a:extLst>
          </p:cNvPr>
          <p:cNvSpPr txBox="1"/>
          <p:nvPr/>
        </p:nvSpPr>
        <p:spPr>
          <a:xfrm>
            <a:off x="3972231" y="115835"/>
            <a:ext cx="76888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4400" b="1" dirty="0">
                <a:solidFill>
                  <a:srgbClr val="7030A0"/>
                </a:solidFill>
              </a:rPr>
              <a:t>NAZIV TEME</a:t>
            </a:r>
            <a:endParaRPr lang="en-US" sz="4400" b="1" dirty="0">
              <a:solidFill>
                <a:srgbClr val="7030A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12F9BF-C962-4C76-ADB1-76A54EF5D41E}"/>
              </a:ext>
            </a:extLst>
          </p:cNvPr>
          <p:cNvSpPr/>
          <p:nvPr/>
        </p:nvSpPr>
        <p:spPr>
          <a:xfrm>
            <a:off x="4100052" y="1199535"/>
            <a:ext cx="7846141" cy="456216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83DCB2-9795-42F3-81CD-9F787F21C79D}"/>
              </a:ext>
            </a:extLst>
          </p:cNvPr>
          <p:cNvSpPr txBox="1"/>
          <p:nvPr/>
        </p:nvSpPr>
        <p:spPr>
          <a:xfrm>
            <a:off x="6877208" y="3295953"/>
            <a:ext cx="22667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Fotografija ekipe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34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692383C-B394-45BB-BEC6-C518662719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037343"/>
              </p:ext>
            </p:extLst>
          </p:nvPr>
        </p:nvGraphicFramePr>
        <p:xfrm>
          <a:off x="194553" y="246280"/>
          <a:ext cx="1157591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5548">
                  <a:extLst>
                    <a:ext uri="{9D8B030D-6E8A-4147-A177-3AD203B41FA5}">
                      <a16:colId xmlns:a16="http://schemas.microsoft.com/office/drawing/2014/main" val="1900375400"/>
                    </a:ext>
                  </a:extLst>
                </a:gridCol>
                <a:gridCol w="2591728">
                  <a:extLst>
                    <a:ext uri="{9D8B030D-6E8A-4147-A177-3AD203B41FA5}">
                      <a16:colId xmlns:a16="http://schemas.microsoft.com/office/drawing/2014/main" val="1015589613"/>
                    </a:ext>
                  </a:extLst>
                </a:gridCol>
                <a:gridCol w="3858638">
                  <a:extLst>
                    <a:ext uri="{9D8B030D-6E8A-4147-A177-3AD203B41FA5}">
                      <a16:colId xmlns:a16="http://schemas.microsoft.com/office/drawing/2014/main" val="400696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Ime i prezime nastavnika/</a:t>
                      </a:r>
                      <a:r>
                        <a:rPr lang="bs-Latn-BA" sz="1600" dirty="0" err="1">
                          <a:solidFill>
                            <a:srgbClr val="7030A0"/>
                          </a:solidFill>
                        </a:rPr>
                        <a:t>ce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Kontakt tel: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Elektronička pošta: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79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022863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987EB1B-1EF7-4B20-917E-035C962937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16752"/>
              </p:ext>
            </p:extLst>
          </p:nvPr>
        </p:nvGraphicFramePr>
        <p:xfrm>
          <a:off x="194552" y="1545610"/>
          <a:ext cx="11575914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5548">
                  <a:extLst>
                    <a:ext uri="{9D8B030D-6E8A-4147-A177-3AD203B41FA5}">
                      <a16:colId xmlns:a16="http://schemas.microsoft.com/office/drawing/2014/main" val="1900375400"/>
                    </a:ext>
                  </a:extLst>
                </a:gridCol>
                <a:gridCol w="2591728">
                  <a:extLst>
                    <a:ext uri="{9D8B030D-6E8A-4147-A177-3AD203B41FA5}">
                      <a16:colId xmlns:a16="http://schemas.microsoft.com/office/drawing/2014/main" val="1015589613"/>
                    </a:ext>
                  </a:extLst>
                </a:gridCol>
                <a:gridCol w="3858638">
                  <a:extLst>
                    <a:ext uri="{9D8B030D-6E8A-4147-A177-3AD203B41FA5}">
                      <a16:colId xmlns:a16="http://schemas.microsoft.com/office/drawing/2014/main" val="400696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Ime i prezime učenika/ce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Kontakt tel: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Elektronička pošta: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79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022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1779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590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0209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7015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698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592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2095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396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A698DB-DE0F-4206-9C81-1D3D2FF01A2A}"/>
              </a:ext>
            </a:extLst>
          </p:cNvPr>
          <p:cNvSpPr txBox="1"/>
          <p:nvPr/>
        </p:nvSpPr>
        <p:spPr>
          <a:xfrm>
            <a:off x="109728" y="55900"/>
            <a:ext cx="1506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2800" b="1" dirty="0">
                <a:solidFill>
                  <a:srgbClr val="7030A0"/>
                </a:solidFill>
              </a:rPr>
              <a:t>SADRŽAJ</a:t>
            </a: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1B5F1E-3CC6-4A2D-9E67-78916BB59BE9}"/>
              </a:ext>
            </a:extLst>
          </p:cNvPr>
          <p:cNvSpPr/>
          <p:nvPr/>
        </p:nvSpPr>
        <p:spPr>
          <a:xfrm>
            <a:off x="109728" y="1298448"/>
            <a:ext cx="2926080" cy="452932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B7A3C1-2EA8-4660-A61A-26502C5AC34B}"/>
              </a:ext>
            </a:extLst>
          </p:cNvPr>
          <p:cNvSpPr/>
          <p:nvPr/>
        </p:nvSpPr>
        <p:spPr>
          <a:xfrm>
            <a:off x="3139440" y="1292352"/>
            <a:ext cx="2926080" cy="4529328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235AFF-FB2C-4298-9E40-DAE1AE6729A7}"/>
              </a:ext>
            </a:extLst>
          </p:cNvPr>
          <p:cNvSpPr/>
          <p:nvPr/>
        </p:nvSpPr>
        <p:spPr>
          <a:xfrm>
            <a:off x="6163056" y="1292352"/>
            <a:ext cx="2926080" cy="398396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7F5C67-7AC9-4B15-B375-C405BB6D0A5C}"/>
              </a:ext>
            </a:extLst>
          </p:cNvPr>
          <p:cNvSpPr/>
          <p:nvPr/>
        </p:nvSpPr>
        <p:spPr>
          <a:xfrm>
            <a:off x="9180576" y="1286256"/>
            <a:ext cx="2926080" cy="3983962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522184-38F2-4607-AAEA-7AF43AC9877D}"/>
              </a:ext>
            </a:extLst>
          </p:cNvPr>
          <p:cNvSpPr/>
          <p:nvPr/>
        </p:nvSpPr>
        <p:spPr>
          <a:xfrm>
            <a:off x="115824" y="597408"/>
            <a:ext cx="2926080" cy="60350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endParaRPr lang="en-US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4FAF72-601D-4E6D-A311-733CFB942D06}"/>
              </a:ext>
            </a:extLst>
          </p:cNvPr>
          <p:cNvSpPr/>
          <p:nvPr/>
        </p:nvSpPr>
        <p:spPr>
          <a:xfrm>
            <a:off x="3145536" y="591312"/>
            <a:ext cx="2926080" cy="60350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 JAVNE politike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723BC9-A7E5-43F5-8F0E-C340E9008D74}"/>
              </a:ext>
            </a:extLst>
          </p:cNvPr>
          <p:cNvSpPr/>
          <p:nvPr/>
        </p:nvSpPr>
        <p:spPr>
          <a:xfrm>
            <a:off x="6169152" y="591312"/>
            <a:ext cx="2926080" cy="60350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962C048-87FF-4C3E-BAF8-136B4F55EAD1}"/>
              </a:ext>
            </a:extLst>
          </p:cNvPr>
          <p:cNvSpPr/>
          <p:nvPr/>
        </p:nvSpPr>
        <p:spPr>
          <a:xfrm>
            <a:off x="9186672" y="585216"/>
            <a:ext cx="2926080" cy="60350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465E7B-0381-4F29-8969-790BF3CFCF60}"/>
              </a:ext>
            </a:extLst>
          </p:cNvPr>
          <p:cNvSpPr txBox="1"/>
          <p:nvPr/>
        </p:nvSpPr>
        <p:spPr>
          <a:xfrm>
            <a:off x="315419" y="1581686"/>
            <a:ext cx="1212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sz="1600" b="1" u="sng" dirty="0">
                <a:ln w="10541" cmpd="sng">
                  <a:noFill/>
                  <a:prstDash val="solid"/>
                </a:ln>
              </a:rPr>
              <a:t>SAŽETAK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C4D5BBA-023C-4DBC-9FAC-B88DC1F152B8}"/>
              </a:ext>
            </a:extLst>
          </p:cNvPr>
          <p:cNvSpPr txBox="1"/>
          <p:nvPr/>
        </p:nvSpPr>
        <p:spPr>
          <a:xfrm>
            <a:off x="320334" y="1881570"/>
            <a:ext cx="20584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REZULTATI ANKETE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A8FB46-4E3B-4933-B276-6F06DD9C0F29}"/>
              </a:ext>
            </a:extLst>
          </p:cNvPr>
          <p:cNvSpPr txBox="1"/>
          <p:nvPr/>
        </p:nvSpPr>
        <p:spPr>
          <a:xfrm>
            <a:off x="315419" y="2171458"/>
            <a:ext cx="19335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MEDIJSKI ČLANCI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5D9C05-8948-47AF-826F-0CEA9096B076}"/>
              </a:ext>
            </a:extLst>
          </p:cNvPr>
          <p:cNvSpPr txBox="1"/>
          <p:nvPr/>
        </p:nvSpPr>
        <p:spPr>
          <a:xfrm>
            <a:off x="315419" y="2503362"/>
            <a:ext cx="2566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ZEMLJOPISNA KARTA </a:t>
            </a:r>
            <a:br>
              <a:rPr lang="bs-Latn-BA" sz="1600" b="1" u="sng" dirty="0">
                <a:ln w="10541" cmpd="sng">
                  <a:noFill/>
                  <a:prstDash val="solid"/>
                </a:ln>
              </a:rPr>
            </a:br>
            <a:r>
              <a:rPr lang="bs-Latn-BA" sz="1600" b="1" u="sng" dirty="0">
                <a:ln w="10541" cmpd="sng">
                  <a:noFill/>
                  <a:prstDash val="solid"/>
                </a:ln>
              </a:rPr>
              <a:t>ILI MAPA IZ </a:t>
            </a:r>
            <a:br>
              <a:rPr lang="bs-Latn-BA" sz="1600" b="1" u="sng" dirty="0">
                <a:ln w="10541" cmpd="sng">
                  <a:noFill/>
                  <a:prstDash val="solid"/>
                </a:ln>
              </a:rPr>
            </a:br>
            <a:r>
              <a:rPr lang="bs-Latn-BA" sz="1600" b="1" u="sng" dirty="0">
                <a:ln w="10541" cmpd="sng">
                  <a:noFill/>
                  <a:prstDash val="solid"/>
                </a:ln>
              </a:rPr>
              <a:t>ZRAKA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4AF9923-FEC3-470A-A71D-EA42C9CB0C66}"/>
              </a:ext>
            </a:extLst>
          </p:cNvPr>
          <p:cNvSpPr txBox="1"/>
          <p:nvPr/>
        </p:nvSpPr>
        <p:spPr>
          <a:xfrm>
            <a:off x="289659" y="3326142"/>
            <a:ext cx="2566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PISMA POTPORE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19E3ECB-EF8D-4D43-B908-770DAF8F07C1}"/>
              </a:ext>
            </a:extLst>
          </p:cNvPr>
          <p:cNvSpPr txBox="1"/>
          <p:nvPr/>
        </p:nvSpPr>
        <p:spPr>
          <a:xfrm>
            <a:off x="298805" y="3644118"/>
            <a:ext cx="2566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FOTOGRAFIJE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67B0F2-DDAA-4C70-A07D-E2BFCAF38BF0}"/>
              </a:ext>
            </a:extLst>
          </p:cNvPr>
          <p:cNvSpPr txBox="1"/>
          <p:nvPr/>
        </p:nvSpPr>
        <p:spPr>
          <a:xfrm>
            <a:off x="315418" y="5115274"/>
            <a:ext cx="2694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IZVORI INFORMACIJA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26AACD2-FD1D-4954-9E59-AC83B08B4112}"/>
              </a:ext>
            </a:extLst>
          </p:cNvPr>
          <p:cNvSpPr txBox="1"/>
          <p:nvPr/>
        </p:nvSpPr>
        <p:spPr>
          <a:xfrm>
            <a:off x="289659" y="4042458"/>
            <a:ext cx="27203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OSTALO (SAŽETAK ISTRAŽIVANJA,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DODATNI GRAFIKONI, ITD.)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038EFDB-EEAE-4506-8258-EFE0A30ACC0D}"/>
              </a:ext>
            </a:extLst>
          </p:cNvPr>
          <p:cNvSpPr txBox="1"/>
          <p:nvPr/>
        </p:nvSpPr>
        <p:spPr>
          <a:xfrm>
            <a:off x="3139440" y="1581686"/>
            <a:ext cx="1212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SAŽETAK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7023B18-435D-4564-B47F-06C315070735}"/>
              </a:ext>
            </a:extLst>
          </p:cNvPr>
          <p:cNvSpPr txBox="1"/>
          <p:nvPr/>
        </p:nvSpPr>
        <p:spPr>
          <a:xfrm>
            <a:off x="3139440" y="1921651"/>
            <a:ext cx="2926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GRAFIKONI, DIJAGRAMI, SAŽECI REZULTATA ANKETIRANJA/MINI- ISTRAŽIVANJA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9CCA12E-A1AB-4C25-B7B1-631E73F13313}"/>
              </a:ext>
            </a:extLst>
          </p:cNvPr>
          <p:cNvSpPr txBox="1"/>
          <p:nvPr/>
        </p:nvSpPr>
        <p:spPr>
          <a:xfrm>
            <a:off x="3145536" y="3000643"/>
            <a:ext cx="29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DODATNE ANKETE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B19C406-7AFE-441F-A5E1-E7A568020478}"/>
              </a:ext>
            </a:extLst>
          </p:cNvPr>
          <p:cNvSpPr txBox="1"/>
          <p:nvPr/>
        </p:nvSpPr>
        <p:spPr>
          <a:xfrm>
            <a:off x="3139440" y="3360307"/>
            <a:ext cx="29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MEDIJI, DOPISI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4470EBA-A5AA-4985-80D6-D89C729FA5A5}"/>
              </a:ext>
            </a:extLst>
          </p:cNvPr>
          <p:cNvSpPr txBox="1"/>
          <p:nvPr/>
        </p:nvSpPr>
        <p:spPr>
          <a:xfrm>
            <a:off x="3145536" y="3719971"/>
            <a:ext cx="2926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DODATNA </a:t>
            </a:r>
          </a:p>
          <a:p>
            <a:r>
              <a:rPr lang="bs-Latn-BA" sz="1600" b="1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      </a:t>
            </a: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DOKUMENTACIJA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3C5903C-CA73-4D20-932D-191F19336BC2}"/>
              </a:ext>
            </a:extLst>
          </p:cNvPr>
          <p:cNvSpPr txBox="1"/>
          <p:nvPr/>
        </p:nvSpPr>
        <p:spPr>
          <a:xfrm>
            <a:off x="3151632" y="4304746"/>
            <a:ext cx="29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FOTOGRAFIJE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813B8AD-6043-4F68-912E-F9D3E24A328F}"/>
              </a:ext>
            </a:extLst>
          </p:cNvPr>
          <p:cNvSpPr txBox="1"/>
          <p:nvPr/>
        </p:nvSpPr>
        <p:spPr>
          <a:xfrm>
            <a:off x="3157728" y="4676602"/>
            <a:ext cx="29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IZVORI INFORMACIJA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FC3C6DA-B19F-4303-B90F-4DDCC4B637D5}"/>
              </a:ext>
            </a:extLst>
          </p:cNvPr>
          <p:cNvSpPr txBox="1"/>
          <p:nvPr/>
        </p:nvSpPr>
        <p:spPr>
          <a:xfrm>
            <a:off x="6234626" y="1581686"/>
            <a:ext cx="1212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</a:rPr>
              <a:t>SAŽETAK</a:t>
            </a:r>
            <a:endParaRPr lang="en-US" sz="1600" b="1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CBCA31E-358C-4D91-B7D6-65B3B8EC8B69}"/>
              </a:ext>
            </a:extLst>
          </p:cNvPr>
          <p:cNvSpPr txBox="1"/>
          <p:nvPr/>
        </p:nvSpPr>
        <p:spPr>
          <a:xfrm>
            <a:off x="6239541" y="1881570"/>
            <a:ext cx="20584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REZULTATI ANKETE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DD11D68-F66A-4D5E-B8DB-7AC21FCC9884}"/>
              </a:ext>
            </a:extLst>
          </p:cNvPr>
          <p:cNvSpPr txBox="1"/>
          <p:nvPr/>
        </p:nvSpPr>
        <p:spPr>
          <a:xfrm>
            <a:off x="6234626" y="2171458"/>
            <a:ext cx="19335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MEDIJSKI ČLANCI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6B8081A-33CC-4246-BEBE-BD81A7914CDA}"/>
              </a:ext>
            </a:extLst>
          </p:cNvPr>
          <p:cNvSpPr txBox="1"/>
          <p:nvPr/>
        </p:nvSpPr>
        <p:spPr>
          <a:xfrm>
            <a:off x="6234626" y="2503362"/>
            <a:ext cx="25222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SAŽETAK O USTAVNOSTI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33FAF8D-B850-4892-B3CB-D9CC152A173D}"/>
              </a:ext>
            </a:extLst>
          </p:cNvPr>
          <p:cNvSpPr txBox="1"/>
          <p:nvPr/>
        </p:nvSpPr>
        <p:spPr>
          <a:xfrm>
            <a:off x="6234626" y="2803113"/>
            <a:ext cx="1623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FOTOGRAFIJE</a:t>
            </a:r>
            <a:endParaRPr lang="en-US" sz="1600" b="1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5BD93A2-8317-4265-BF2E-4B92564B6B89}"/>
              </a:ext>
            </a:extLst>
          </p:cNvPr>
          <p:cNvSpPr txBox="1"/>
          <p:nvPr/>
        </p:nvSpPr>
        <p:spPr>
          <a:xfrm>
            <a:off x="6234626" y="3099230"/>
            <a:ext cx="2132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TISKANI MATERIJAL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EBA4997-0E14-4D3D-B31B-0489A13A2CA4}"/>
              </a:ext>
            </a:extLst>
          </p:cNvPr>
          <p:cNvSpPr txBox="1"/>
          <p:nvPr/>
        </p:nvSpPr>
        <p:spPr>
          <a:xfrm>
            <a:off x="6234627" y="3423002"/>
            <a:ext cx="2854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PISMA POTPORE ILI PROTIVNIKA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7E59F54-59D9-4006-94AB-1AC7BDD16482}"/>
              </a:ext>
            </a:extLst>
          </p:cNvPr>
          <p:cNvSpPr txBox="1"/>
          <p:nvPr/>
        </p:nvSpPr>
        <p:spPr>
          <a:xfrm>
            <a:off x="6249587" y="3969317"/>
            <a:ext cx="2694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IZVORI INFORMACIJA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CAAB33D-79B5-4956-BB5F-3AF069C711D6}"/>
              </a:ext>
            </a:extLst>
          </p:cNvPr>
          <p:cNvSpPr txBox="1"/>
          <p:nvPr/>
        </p:nvSpPr>
        <p:spPr>
          <a:xfrm>
            <a:off x="6288957" y="4331549"/>
            <a:ext cx="2572901" cy="338554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chemeClr val="tx1"/>
                </a:solidFill>
              </a:rPr>
              <a:t>VIDEO PREZENTACIJA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99D2B34-C421-4063-9995-16FB53B392AE}"/>
              </a:ext>
            </a:extLst>
          </p:cNvPr>
          <p:cNvSpPr txBox="1"/>
          <p:nvPr/>
        </p:nvSpPr>
        <p:spPr>
          <a:xfrm>
            <a:off x="9290304" y="1580275"/>
            <a:ext cx="12127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SAŽETAK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CC56577-F65A-4376-A47D-AD4357DD5B9A}"/>
              </a:ext>
            </a:extLst>
          </p:cNvPr>
          <p:cNvSpPr txBox="1"/>
          <p:nvPr/>
        </p:nvSpPr>
        <p:spPr>
          <a:xfrm>
            <a:off x="9290304" y="1920240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REZULTATI ANKETE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C9AF540-8876-4FEA-BF5F-48710EA537E5}"/>
              </a:ext>
            </a:extLst>
          </p:cNvPr>
          <p:cNvSpPr txBox="1"/>
          <p:nvPr/>
        </p:nvSpPr>
        <p:spPr>
          <a:xfrm>
            <a:off x="9290304" y="2220124"/>
            <a:ext cx="2791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ODRŽANI SASTANCI</a:t>
            </a:r>
          </a:p>
          <a:p>
            <a:r>
              <a:rPr lang="bs-Latn-BA" sz="1600" b="1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      </a:t>
            </a: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(VIDEO POZIVI)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717D74-A51C-4D46-AA8E-B7788700F0BB}"/>
              </a:ext>
            </a:extLst>
          </p:cNvPr>
          <p:cNvSpPr txBox="1"/>
          <p:nvPr/>
        </p:nvSpPr>
        <p:spPr>
          <a:xfrm>
            <a:off x="9302496" y="2800391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PISMA POTPORE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C22D6C7-D259-4FF3-BE0E-309D883A1E14}"/>
              </a:ext>
            </a:extLst>
          </p:cNvPr>
          <p:cNvSpPr txBox="1"/>
          <p:nvPr/>
        </p:nvSpPr>
        <p:spPr>
          <a:xfrm>
            <a:off x="9314688" y="3116784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PETICIJE I SPORAZUMI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5359540-E0C5-48CF-B83D-E820DE58F1A2}"/>
              </a:ext>
            </a:extLst>
          </p:cNvPr>
          <p:cNvSpPr txBox="1"/>
          <p:nvPr/>
        </p:nvSpPr>
        <p:spPr>
          <a:xfrm>
            <a:off x="9314688" y="3425582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INFO-MATERIJALI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72572E6-25BB-49A0-8FA0-328BC3E37AB7}"/>
              </a:ext>
            </a:extLst>
          </p:cNvPr>
          <p:cNvSpPr txBox="1"/>
          <p:nvPr/>
        </p:nvSpPr>
        <p:spPr>
          <a:xfrm>
            <a:off x="9314688" y="3725301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FOTOGRAFIJE</a:t>
            </a:r>
            <a:endParaRPr lang="en-US" sz="1600" b="1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C4A7F2A-79FF-4DEB-A604-2255CACB6E29}"/>
              </a:ext>
            </a:extLst>
          </p:cNvPr>
          <p:cNvSpPr txBox="1"/>
          <p:nvPr/>
        </p:nvSpPr>
        <p:spPr>
          <a:xfrm>
            <a:off x="9314688" y="4032674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FINANCIJSKA SREDSTVA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D147CAD-1098-4C9F-A7FF-7C65362D856F}"/>
              </a:ext>
            </a:extLst>
          </p:cNvPr>
          <p:cNvSpPr txBox="1"/>
          <p:nvPr/>
        </p:nvSpPr>
        <p:spPr>
          <a:xfrm>
            <a:off x="9314688" y="4338048"/>
            <a:ext cx="29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IZVORI INFORMACIJA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B6D6CB2-9FEE-4DED-AEB8-FB511BCCA5EA}"/>
              </a:ext>
            </a:extLst>
          </p:cNvPr>
          <p:cNvSpPr txBox="1"/>
          <p:nvPr/>
        </p:nvSpPr>
        <p:spPr>
          <a:xfrm>
            <a:off x="9314688" y="4676602"/>
            <a:ext cx="2494632" cy="338554"/>
          </a:xfrm>
          <a:prstGeom prst="rect">
            <a:avLst/>
          </a:prstGeom>
          <a:solidFill>
            <a:srgbClr val="552579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VIDEO PREZENTACIJA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81A2A59-1D7C-4CFA-BAFC-C78699345EBF}"/>
              </a:ext>
            </a:extLst>
          </p:cNvPr>
          <p:cNvSpPr txBox="1"/>
          <p:nvPr/>
        </p:nvSpPr>
        <p:spPr>
          <a:xfrm>
            <a:off x="330198" y="5408789"/>
            <a:ext cx="2572901" cy="338554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chemeClr val="tx1"/>
                </a:solidFill>
              </a:rPr>
              <a:t>VIDEO PREZENTACIJA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C5C24C3-9E85-4341-80C3-0EFF2CF25440}"/>
              </a:ext>
            </a:extLst>
          </p:cNvPr>
          <p:cNvSpPr txBox="1"/>
          <p:nvPr/>
        </p:nvSpPr>
        <p:spPr>
          <a:xfrm>
            <a:off x="3183605" y="5063213"/>
            <a:ext cx="2494632" cy="338554"/>
          </a:xfrm>
          <a:prstGeom prst="rect">
            <a:avLst/>
          </a:prstGeom>
          <a:solidFill>
            <a:srgbClr val="552579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VIDEO PREZENTACIJA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E03D384-C1F5-4376-9A21-420FF50AB307}"/>
              </a:ext>
            </a:extLst>
          </p:cNvPr>
          <p:cNvSpPr/>
          <p:nvPr/>
        </p:nvSpPr>
        <p:spPr>
          <a:xfrm>
            <a:off x="6170050" y="5369853"/>
            <a:ext cx="5936605" cy="474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u="sng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OSTVRT NA NAUČENO</a:t>
            </a:r>
            <a:endParaRPr lang="en-US" u="sng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541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96D24E-0090-4AF6-A3CE-6DA086103527}"/>
              </a:ext>
            </a:extLst>
          </p:cNvPr>
          <p:cNvSpPr txBox="1"/>
          <p:nvPr/>
        </p:nvSpPr>
        <p:spPr>
          <a:xfrm>
            <a:off x="12192" y="2206752"/>
            <a:ext cx="12179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</a:t>
            </a:r>
            <a:endParaRPr lang="bs-Latn-B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PROBLEMA</a:t>
            </a:r>
          </a:p>
        </p:txBody>
      </p:sp>
    </p:spTree>
    <p:extLst>
      <p:ext uri="{BB962C8B-B14F-4D97-AF65-F5344CB8AC3E}">
        <p14:creationId xmlns:p14="http://schemas.microsoft.com/office/powerpoint/2010/main" val="340646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PROBLEMA: SAŽETAK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bs-Latn-BA" sz="1500" dirty="0">
                <a:solidFill>
                  <a:srgbClr val="7030A0"/>
                </a:solidFill>
              </a:rPr>
              <a:t>Ovdje pišete objašnjenje problema</a:t>
            </a:r>
          </a:p>
          <a:p>
            <a:pPr>
              <a:lnSpc>
                <a:spcPct val="150000"/>
              </a:lnSpc>
            </a:pP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04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PROBLEMA: SAŽETAK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bs-Latn-BA" sz="1500" dirty="0">
                <a:solidFill>
                  <a:srgbClr val="7030A0"/>
                </a:solidFill>
              </a:rPr>
              <a:t>Nastavak objašnjenje problema</a:t>
            </a:r>
          </a:p>
          <a:p>
            <a:pPr>
              <a:lnSpc>
                <a:spcPct val="150000"/>
              </a:lnSpc>
            </a:pP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252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rezultati ankete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570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Medijski članci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602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ZEMLJOPISNA karta ili mapa iz zraka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008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PISMA potpore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762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FOTOGRAFIJE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2FA179-D6F1-4870-AB75-552DFD6E57EF}"/>
              </a:ext>
            </a:extLst>
          </p:cNvPr>
          <p:cNvSpPr/>
          <p:nvPr/>
        </p:nvSpPr>
        <p:spPr>
          <a:xfrm>
            <a:off x="334298" y="1022555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6850B4-48AA-43DA-9540-EECC3F0665CB}"/>
              </a:ext>
            </a:extLst>
          </p:cNvPr>
          <p:cNvSpPr/>
          <p:nvPr/>
        </p:nvSpPr>
        <p:spPr>
          <a:xfrm>
            <a:off x="4301615" y="1022555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442EEA-24DF-402E-9703-0B39A30F1079}"/>
              </a:ext>
            </a:extLst>
          </p:cNvPr>
          <p:cNvSpPr/>
          <p:nvPr/>
        </p:nvSpPr>
        <p:spPr>
          <a:xfrm>
            <a:off x="8323032" y="1027470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8C9438-EA21-4C7B-BDDB-D9AE3BC2752B}"/>
              </a:ext>
            </a:extLst>
          </p:cNvPr>
          <p:cNvSpPr txBox="1"/>
          <p:nvPr/>
        </p:nvSpPr>
        <p:spPr>
          <a:xfrm>
            <a:off x="334298" y="4763107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27C98D-7A09-4D55-AD98-D1DC5F314BCF}"/>
              </a:ext>
            </a:extLst>
          </p:cNvPr>
          <p:cNvSpPr txBox="1"/>
          <p:nvPr/>
        </p:nvSpPr>
        <p:spPr>
          <a:xfrm>
            <a:off x="4311447" y="4763107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C17ED0-51C2-4D7C-8455-6BE0117366BA}"/>
              </a:ext>
            </a:extLst>
          </p:cNvPr>
          <p:cNvSpPr txBox="1"/>
          <p:nvPr/>
        </p:nvSpPr>
        <p:spPr>
          <a:xfrm>
            <a:off x="8342679" y="4772937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711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ostale relevantne informacije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428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POPIS izvora informacija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C98A7F-75CB-4DFB-84EE-7BE40FFA30F1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7030A0"/>
                </a:solidFill>
              </a:rPr>
              <a:t>Ovdje navedite sve izvore informacija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54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video-prezentacija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108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96D24E-0090-4AF6-A3CE-6DA086103527}"/>
              </a:ext>
            </a:extLst>
          </p:cNvPr>
          <p:cNvSpPr txBox="1"/>
          <p:nvPr/>
        </p:nvSpPr>
        <p:spPr>
          <a:xfrm>
            <a:off x="12192" y="2206752"/>
            <a:ext cx="12179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</a:t>
            </a:r>
          </a:p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javne politike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55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politike: sažetak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nb-NO" sz="1500" dirty="0">
                <a:solidFill>
                  <a:srgbClr val="7030A0"/>
                </a:solidFill>
              </a:rPr>
              <a:t>Ovdje pišete sažetak alternativne mjere javne politike 1:</a:t>
            </a:r>
          </a:p>
        </p:txBody>
      </p:sp>
    </p:spTree>
    <p:extLst>
      <p:ext uri="{BB962C8B-B14F-4D97-AF65-F5344CB8AC3E}">
        <p14:creationId xmlns:p14="http://schemas.microsoft.com/office/powerpoint/2010/main" val="346693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mjere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javne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sažetak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nb-NO" sz="1500" dirty="0">
                <a:solidFill>
                  <a:srgbClr val="7030A0"/>
                </a:solidFill>
              </a:rPr>
              <a:t>Ovdje pišete sažetak alternativne mjere javne politike 2:</a:t>
            </a:r>
          </a:p>
        </p:txBody>
      </p:sp>
    </p:spTree>
    <p:extLst>
      <p:ext uri="{BB962C8B-B14F-4D97-AF65-F5344CB8AC3E}">
        <p14:creationId xmlns:p14="http://schemas.microsoft.com/office/powerpoint/2010/main" val="134286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mjere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javne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sažetak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nb-NO" sz="1500" dirty="0">
                <a:solidFill>
                  <a:srgbClr val="7030A0"/>
                </a:solidFill>
              </a:rPr>
              <a:t>Ovdje pišete sažetak alternativne mjere javne politike 3:</a:t>
            </a:r>
          </a:p>
        </p:txBody>
      </p:sp>
    </p:spTree>
    <p:extLst>
      <p:ext uri="{BB962C8B-B14F-4D97-AF65-F5344CB8AC3E}">
        <p14:creationId xmlns:p14="http://schemas.microsoft.com/office/powerpoint/2010/main" val="129017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93878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algn="ctr"/>
            <a:r>
              <a:rPr lang="bs-Latn-BA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Grafikoni, dijagrami, sažeci rezultata anketiranja/mini-istraživanja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500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dodatne ankete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9153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499872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mediji, dopisi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5308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dodatna dokumentacija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6192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fotografije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BFF068-C13B-4C6E-885E-8FDCAAE98062}"/>
              </a:ext>
            </a:extLst>
          </p:cNvPr>
          <p:cNvSpPr/>
          <p:nvPr/>
        </p:nvSpPr>
        <p:spPr>
          <a:xfrm>
            <a:off x="334298" y="133954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D3485D-1400-4C57-ACCF-9562873F731D}"/>
              </a:ext>
            </a:extLst>
          </p:cNvPr>
          <p:cNvSpPr/>
          <p:nvPr/>
        </p:nvSpPr>
        <p:spPr>
          <a:xfrm>
            <a:off x="4301615" y="133954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95CBCD-6BA4-4259-8756-CBFD804090F0}"/>
              </a:ext>
            </a:extLst>
          </p:cNvPr>
          <p:cNvSpPr/>
          <p:nvPr/>
        </p:nvSpPr>
        <p:spPr>
          <a:xfrm>
            <a:off x="8323032" y="1344462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4A4B72-6FAA-4123-AD0E-4C58AF9990CB}"/>
              </a:ext>
            </a:extLst>
          </p:cNvPr>
          <p:cNvSpPr txBox="1"/>
          <p:nvPr/>
        </p:nvSpPr>
        <p:spPr>
          <a:xfrm>
            <a:off x="334298" y="508009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1800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485EC8-20F3-4554-AA2A-D0B04610B47A}"/>
              </a:ext>
            </a:extLst>
          </p:cNvPr>
          <p:cNvSpPr txBox="1"/>
          <p:nvPr/>
        </p:nvSpPr>
        <p:spPr>
          <a:xfrm>
            <a:off x="4311447" y="508009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1800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5957AA-2E77-4D9A-BB68-CFD7A158329D}"/>
              </a:ext>
            </a:extLst>
          </p:cNvPr>
          <p:cNvSpPr txBox="1"/>
          <p:nvPr/>
        </p:nvSpPr>
        <p:spPr>
          <a:xfrm>
            <a:off x="8342679" y="508992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1800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1688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499872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popis izvora informacija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68F176-FE66-4FF6-A13E-D232009B76B4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7030A0"/>
                </a:solidFill>
              </a:rPr>
              <a:t>Ovdje navedite sve izvore informacija</a:t>
            </a:r>
          </a:p>
        </p:txBody>
      </p:sp>
    </p:spTree>
    <p:extLst>
      <p:ext uri="{BB962C8B-B14F-4D97-AF65-F5344CB8AC3E}">
        <p14:creationId xmlns:p14="http://schemas.microsoft.com/office/powerpoint/2010/main" val="369390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499872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video-prezentacija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1584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96D24E-0090-4AF6-A3CE-6DA086103527}"/>
              </a:ext>
            </a:extLst>
          </p:cNvPr>
          <p:cNvSpPr txBox="1"/>
          <p:nvPr/>
        </p:nvSpPr>
        <p:spPr>
          <a:xfrm>
            <a:off x="12192" y="2206752"/>
            <a:ext cx="12179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</a:t>
            </a:r>
          </a:p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našeg razreda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55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RAZREDA: SAŽETAK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Ovdje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pišete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sažetak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politike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vašeg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razreda</a:t>
            </a: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12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RAZREDA: SAŽETAK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Nastavak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sažetka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politike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vašeg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razreda</a:t>
            </a: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31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RAZREDA: REZULTATI ANKETE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8072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MEDIJSKI ČLANCI</a:t>
            </a:r>
          </a:p>
        </p:txBody>
      </p:sp>
    </p:spTree>
    <p:extLst>
      <p:ext uri="{BB962C8B-B14F-4D97-AF65-F5344CB8AC3E}">
        <p14:creationId xmlns:p14="http://schemas.microsoft.com/office/powerpoint/2010/main" val="33646863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SAŽETAK O USTAVNOSTI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84D6CA-3023-4D3C-AC60-265DAB002F03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Ovdje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pišete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sažetak</a:t>
            </a:r>
            <a:r>
              <a:rPr lang="en-US" sz="1500" dirty="0">
                <a:solidFill>
                  <a:srgbClr val="7030A0"/>
                </a:solidFill>
              </a:rPr>
              <a:t> o </a:t>
            </a:r>
            <a:r>
              <a:rPr lang="en-US" sz="1500" dirty="0" err="1">
                <a:solidFill>
                  <a:srgbClr val="7030A0"/>
                </a:solidFill>
              </a:rPr>
              <a:t>ustavnosti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politike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vašeg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razreda</a:t>
            </a: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95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FOTOGRAFIJE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F440AD-4219-4248-A7FC-9791B218F6EA}"/>
              </a:ext>
            </a:extLst>
          </p:cNvPr>
          <p:cNvSpPr/>
          <p:nvPr/>
        </p:nvSpPr>
        <p:spPr>
          <a:xfrm>
            <a:off x="334298" y="133954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D0AFF2-26ED-46CA-8A15-AFA7FF1491D9}"/>
              </a:ext>
            </a:extLst>
          </p:cNvPr>
          <p:cNvSpPr/>
          <p:nvPr/>
        </p:nvSpPr>
        <p:spPr>
          <a:xfrm>
            <a:off x="4301615" y="133954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23E2BA-3B77-4943-BD4C-8E6515410BEB}"/>
              </a:ext>
            </a:extLst>
          </p:cNvPr>
          <p:cNvSpPr/>
          <p:nvPr/>
        </p:nvSpPr>
        <p:spPr>
          <a:xfrm>
            <a:off x="8323032" y="1344462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39C9A8-C504-45DD-B351-E19ED2E8C50F}"/>
              </a:ext>
            </a:extLst>
          </p:cNvPr>
          <p:cNvSpPr txBox="1"/>
          <p:nvPr/>
        </p:nvSpPr>
        <p:spPr>
          <a:xfrm>
            <a:off x="334298" y="508009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A70604-9CD6-4E72-83C1-88DA94A0F3C6}"/>
              </a:ext>
            </a:extLst>
          </p:cNvPr>
          <p:cNvSpPr txBox="1"/>
          <p:nvPr/>
        </p:nvSpPr>
        <p:spPr>
          <a:xfrm>
            <a:off x="4311447" y="508009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963BA6-87D7-4E70-9620-CBB608C0C64F}"/>
              </a:ext>
            </a:extLst>
          </p:cNvPr>
          <p:cNvSpPr txBox="1"/>
          <p:nvPr/>
        </p:nvSpPr>
        <p:spPr>
          <a:xfrm>
            <a:off x="8342679" y="508992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925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TISKANI materijal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7571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PISMA PO</a:t>
            </a:r>
            <a:r>
              <a:rPr lang="hr-BA" sz="2800" b="1" cap="all" dirty="0" err="1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tpore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ILI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protivnika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3074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popis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IZVORA INFORMACIJA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C98A7F-75CB-4DFB-84EE-7BE40FFA30F1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7030A0"/>
                </a:solidFill>
              </a:rPr>
              <a:t>Ovdje navedite sve izvore informacija</a:t>
            </a:r>
          </a:p>
        </p:txBody>
      </p:sp>
    </p:spTree>
    <p:extLst>
      <p:ext uri="{BB962C8B-B14F-4D97-AF65-F5344CB8AC3E}">
        <p14:creationId xmlns:p14="http://schemas.microsoft.com/office/powerpoint/2010/main" val="155978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VIDEO-PREZENTACIJA</a:t>
            </a:r>
          </a:p>
        </p:txBody>
      </p:sp>
    </p:spTree>
    <p:extLst>
      <p:ext uri="{BB962C8B-B14F-4D97-AF65-F5344CB8AC3E}">
        <p14:creationId xmlns:p14="http://schemas.microsoft.com/office/powerpoint/2010/main" val="3005895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96D24E-0090-4AF6-A3CE-6DA086103527}"/>
              </a:ext>
            </a:extLst>
          </p:cNvPr>
          <p:cNvSpPr txBox="1"/>
          <p:nvPr/>
        </p:nvSpPr>
        <p:spPr>
          <a:xfrm>
            <a:off x="12192" y="2206752"/>
            <a:ext cx="12179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Naš</a:t>
            </a:r>
          </a:p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49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plan: sažetak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Ovdje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pišete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sažetak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vašeg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bs-Latn-BA" sz="1500" dirty="0">
                <a:solidFill>
                  <a:srgbClr val="7030A0"/>
                </a:solidFill>
              </a:rPr>
              <a:t>akcijskog plana</a:t>
            </a:r>
            <a:r>
              <a:rPr lang="en-US" sz="1500" dirty="0">
                <a:solidFill>
                  <a:srgbClr val="7030A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11549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plan: sažetak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Nastavak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sažetka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vašeg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bs-Latn-BA" sz="1500" dirty="0">
                <a:solidFill>
                  <a:srgbClr val="7030A0"/>
                </a:solidFill>
              </a:rPr>
              <a:t>akcijskog plana</a:t>
            </a:r>
            <a:r>
              <a:rPr lang="en-US" sz="1500" dirty="0">
                <a:solidFill>
                  <a:srgbClr val="7030A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62856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rezultati ankete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6554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održani sastanci (video pozivi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2231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pisma POTPORE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0636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peticije i sporazumi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46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info-materijali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3979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fotografije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B5D65F-BF06-41EF-B978-45AD1873AB30}"/>
              </a:ext>
            </a:extLst>
          </p:cNvPr>
          <p:cNvSpPr/>
          <p:nvPr/>
        </p:nvSpPr>
        <p:spPr>
          <a:xfrm>
            <a:off x="334298" y="121172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BCC764-1DCF-43CF-ABFC-EEAD5100DA55}"/>
              </a:ext>
            </a:extLst>
          </p:cNvPr>
          <p:cNvSpPr/>
          <p:nvPr/>
        </p:nvSpPr>
        <p:spPr>
          <a:xfrm>
            <a:off x="4301615" y="121172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844114-834B-49C0-97CA-A2AC55139967}"/>
              </a:ext>
            </a:extLst>
          </p:cNvPr>
          <p:cNvSpPr/>
          <p:nvPr/>
        </p:nvSpPr>
        <p:spPr>
          <a:xfrm>
            <a:off x="8323032" y="1216642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6EADD4-B780-4205-9B81-241DD3651C76}"/>
              </a:ext>
            </a:extLst>
          </p:cNvPr>
          <p:cNvSpPr txBox="1"/>
          <p:nvPr/>
        </p:nvSpPr>
        <p:spPr>
          <a:xfrm>
            <a:off x="334298" y="495227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548BBF-F75F-40C1-8F60-E06687E660E8}"/>
              </a:ext>
            </a:extLst>
          </p:cNvPr>
          <p:cNvSpPr txBox="1"/>
          <p:nvPr/>
        </p:nvSpPr>
        <p:spPr>
          <a:xfrm>
            <a:off x="4311447" y="495227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0CCFA8-5245-4626-A37C-E05B9A553E73}"/>
              </a:ext>
            </a:extLst>
          </p:cNvPr>
          <p:cNvSpPr txBox="1"/>
          <p:nvPr/>
        </p:nvSpPr>
        <p:spPr>
          <a:xfrm>
            <a:off x="8342679" y="496210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1061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finanCijska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sredstva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9740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popis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IZVORA INFORMACIJA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860DE3-BF95-4D8D-A99D-93CF78295C3A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7030A0"/>
                </a:solidFill>
              </a:rPr>
              <a:t>Ovdje navedite sve izvore informacija</a:t>
            </a:r>
          </a:p>
        </p:txBody>
      </p:sp>
    </p:spTree>
    <p:extLst>
      <p:ext uri="{BB962C8B-B14F-4D97-AF65-F5344CB8AC3E}">
        <p14:creationId xmlns:p14="http://schemas.microsoft.com/office/powerpoint/2010/main" val="262449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video-prezentacija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7272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96D24E-0090-4AF6-A3CE-6DA086103527}"/>
              </a:ext>
            </a:extLst>
          </p:cNvPr>
          <p:cNvSpPr txBox="1"/>
          <p:nvPr/>
        </p:nvSpPr>
        <p:spPr>
          <a:xfrm>
            <a:off x="12192" y="2206752"/>
            <a:ext cx="12179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Osvrt na </a:t>
            </a:r>
          </a:p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naučeno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36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Osvrt na naučeno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sažetak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Ovdje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pišete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sažetak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bs-Latn-BA" sz="1500" dirty="0">
                <a:solidFill>
                  <a:srgbClr val="7030A0"/>
                </a:solidFill>
              </a:rPr>
              <a:t>osvrta na naučeno</a:t>
            </a: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38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</TotalTime>
  <Words>2551</Words>
  <Application>Microsoft Office PowerPoint</Application>
  <PresentationFormat>Widescreen</PresentationFormat>
  <Paragraphs>241</Paragraphs>
  <Slides>50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Haris Ibricic</cp:lastModifiedBy>
  <cp:revision>76</cp:revision>
  <dcterms:created xsi:type="dcterms:W3CDTF">2021-02-02T07:59:02Z</dcterms:created>
  <dcterms:modified xsi:type="dcterms:W3CDTF">2024-11-05T09:38:36Z</dcterms:modified>
</cp:coreProperties>
</file>