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52"/>
  </p:notesMasterIdLst>
  <p:sldIdLst>
    <p:sldId id="256" r:id="rId2"/>
    <p:sldId id="305" r:id="rId3"/>
    <p:sldId id="257" r:id="rId4"/>
    <p:sldId id="299" r:id="rId5"/>
    <p:sldId id="258" r:id="rId6"/>
    <p:sldId id="259" r:id="rId7"/>
    <p:sldId id="260" r:id="rId8"/>
    <p:sldId id="261" r:id="rId9"/>
    <p:sldId id="262" r:id="rId10"/>
    <p:sldId id="264" r:id="rId11"/>
    <p:sldId id="263" r:id="rId12"/>
    <p:sldId id="265" r:id="rId13"/>
    <p:sldId id="266" r:id="rId14"/>
    <p:sldId id="267" r:id="rId15"/>
    <p:sldId id="300" r:id="rId16"/>
    <p:sldId id="268" r:id="rId17"/>
    <p:sldId id="269" r:id="rId18"/>
    <p:sldId id="270" r:id="rId19"/>
    <p:sldId id="271" r:id="rId20"/>
    <p:sldId id="272" r:id="rId21"/>
    <p:sldId id="273" r:id="rId22"/>
    <p:sldId id="274" r:id="rId23"/>
    <p:sldId id="275" r:id="rId24"/>
    <p:sldId id="276" r:id="rId25"/>
    <p:sldId id="277" r:id="rId26"/>
    <p:sldId id="301" r:id="rId27"/>
    <p:sldId id="278" r:id="rId28"/>
    <p:sldId id="279" r:id="rId29"/>
    <p:sldId id="280" r:id="rId30"/>
    <p:sldId id="281" r:id="rId31"/>
    <p:sldId id="282" r:id="rId32"/>
    <p:sldId id="283" r:id="rId33"/>
    <p:sldId id="284" r:id="rId34"/>
    <p:sldId id="285" r:id="rId35"/>
    <p:sldId id="287" r:id="rId36"/>
    <p:sldId id="286" r:id="rId37"/>
    <p:sldId id="302" r:id="rId38"/>
    <p:sldId id="288" r:id="rId39"/>
    <p:sldId id="289" r:id="rId40"/>
    <p:sldId id="290" r:id="rId41"/>
    <p:sldId id="291" r:id="rId42"/>
    <p:sldId id="292" r:id="rId43"/>
    <p:sldId id="293" r:id="rId44"/>
    <p:sldId id="294" r:id="rId45"/>
    <p:sldId id="295" r:id="rId46"/>
    <p:sldId id="296" r:id="rId47"/>
    <p:sldId id="297" r:id="rId48"/>
    <p:sldId id="298" r:id="rId49"/>
    <p:sldId id="303" r:id="rId50"/>
    <p:sldId id="30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579"/>
    <a:srgbClr val="FCF5FD"/>
    <a:srgbClr val="FFFF99"/>
    <a:srgbClr val="E7D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901" autoAdjust="0"/>
  </p:normalViewPr>
  <p:slideViewPr>
    <p:cSldViewPr snapToGrid="0">
      <p:cViewPr varScale="1">
        <p:scale>
          <a:sx n="38" d="100"/>
          <a:sy n="38" d="100"/>
        </p:scale>
        <p:origin x="103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84FE5-E1E5-48BF-8F07-7C414EA03B51}" type="datetimeFigureOut">
              <a:rPr lang="en-US" smtClean="0"/>
              <a:t>9/21/2023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815A4-3DEE-4B9C-8056-C43A32E70F22}" type="slidenum">
              <a:rPr lang="en-US" smtClean="0"/>
              <a:t>‹#›</a:t>
            </a:fld>
            <a:endParaRPr lang="en-US"/>
          </a:p>
        </p:txBody>
      </p:sp>
    </p:spTree>
    <p:extLst>
      <p:ext uri="{BB962C8B-B14F-4D97-AF65-F5344CB8AC3E}">
        <p14:creationId xmlns:p14="http://schemas.microsoft.com/office/powerpoint/2010/main" val="416134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a:t>
            </a:fld>
            <a:endParaRPr lang="en-US"/>
          </a:p>
        </p:txBody>
      </p:sp>
    </p:spTree>
    <p:extLst>
      <p:ext uri="{BB962C8B-B14F-4D97-AF65-F5344CB8AC3E}">
        <p14:creationId xmlns:p14="http://schemas.microsoft.com/office/powerpoint/2010/main" val="302331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a:t>
            </a:fld>
            <a:endParaRPr lang="en-US"/>
          </a:p>
        </p:txBody>
      </p:sp>
    </p:spTree>
    <p:extLst>
      <p:ext uri="{BB962C8B-B14F-4D97-AF65-F5344CB8AC3E}">
        <p14:creationId xmlns:p14="http://schemas.microsoft.com/office/powerpoint/2010/main" val="83955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објашњења проблема.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a:t>
            </a:fld>
            <a:endParaRPr lang="en-US"/>
          </a:p>
        </p:txBody>
      </p:sp>
    </p:spTree>
    <p:extLst>
      <p:ext uri="{BB962C8B-B14F-4D97-AF65-F5344CB8AC3E}">
        <p14:creationId xmlns:p14="http://schemas.microsoft.com/office/powerpoint/2010/main" val="264456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објашњења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6</a:t>
            </a:fld>
            <a:endParaRPr lang="en-US"/>
          </a:p>
        </p:txBody>
      </p:sp>
    </p:spTree>
    <p:extLst>
      <p:ext uri="{BB962C8B-B14F-4D97-AF65-F5344CB8AC3E}">
        <p14:creationId xmlns:p14="http://schemas.microsoft.com/office/powerpoint/2010/main" val="22804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дијелу приказујете резултате анкете. Резултати анкете могу се приказати путем табеле, графикона или дијаграма.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7</a:t>
            </a:fld>
            <a:endParaRPr lang="en-US"/>
          </a:p>
        </p:txBody>
      </p:sp>
    </p:spTree>
    <p:extLst>
      <p:ext uri="{BB962C8B-B14F-4D97-AF65-F5344CB8AC3E}">
        <p14:creationId xmlns:p14="http://schemas.microsoft.com/office/powerpoint/2010/main" val="5963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баве одабраним проблемом.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8</a:t>
            </a:fld>
            <a:endParaRPr lang="en-US"/>
          </a:p>
        </p:txBody>
      </p:sp>
    </p:spTree>
    <p:extLst>
      <p:ext uri="{BB962C8B-B14F-4D97-AF65-F5344CB8AC3E}">
        <p14:creationId xmlns:p14="http://schemas.microsoft.com/office/powerpoint/2010/main" val="2765804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је то одговарајуће за одабрани проблем, овај дио треба садржавати карту или мапу из ваздзуха (нпр. Гугл мапе/</a:t>
            </a:r>
            <a:r>
              <a:rPr lang="en-US" b="0" i="0" dirty="0">
                <a:solidFill>
                  <a:srgbClr val="5F6368"/>
                </a:solidFill>
                <a:effectLst/>
                <a:latin typeface="arial" panose="020B0604020202020204" pitchFamily="34" charset="0"/>
              </a:rPr>
              <a:t>Google</a:t>
            </a:r>
            <a:r>
              <a:rPr lang="en-US" b="0" i="0" dirty="0">
                <a:solidFill>
                  <a:srgbClr val="4D5156"/>
                </a:solidFill>
                <a:effectLst/>
                <a:latin typeface="arial" panose="020B0604020202020204" pitchFamily="34" charset="0"/>
              </a:rPr>
              <a:t> Maps</a:t>
            </a:r>
            <a:r>
              <a:rPr lang="bs-Cyrl-BA" b="0" i="0" dirty="0">
                <a:solidFill>
                  <a:srgbClr val="4D5156"/>
                </a:solidFill>
                <a:effectLst/>
                <a:latin typeface="arial" panose="020B0604020202020204" pitchFamily="34" charset="0"/>
              </a:rPr>
              <a:t>) на којој се види географска зона обухваћена проблемом. Обавезно наведите наслов или кратки опис.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9</a:t>
            </a:fld>
            <a:endParaRPr lang="en-US"/>
          </a:p>
        </p:txBody>
      </p:sp>
    </p:spTree>
    <p:extLst>
      <p:ext uri="{BB962C8B-B14F-4D97-AF65-F5344CB8AC3E}">
        <p14:creationId xmlns:p14="http://schemas.microsoft.com/office/powerpoint/2010/main" val="129713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Уључите исјечке или цитате из писама подршке представника/чланова заједнице у којима се наводи њихово виђење проблема. </a:t>
            </a:r>
          </a:p>
          <a:p>
            <a:r>
              <a:rPr lang="bs-Cyrl-BA" dirty="0"/>
              <a:t>Сва и цјеловита писма подршке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10</a:t>
            </a:fld>
            <a:endParaRPr lang="en-US"/>
          </a:p>
        </p:txBody>
      </p:sp>
    </p:spTree>
    <p:extLst>
      <p:ext uri="{BB962C8B-B14F-4D97-AF65-F5344CB8AC3E}">
        <p14:creationId xmlns:p14="http://schemas.microsoft.com/office/powerpoint/2010/main" val="3184613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Све фотографије у овом дијелу морају бити повезане са одабраним проблемом и укључивати кратки опис онога што је приказано на фотографији а везано је за проблем. Могу се укључити слике које приказују проблем, слике анкетираних појединаца, ученика док истражују проблем или других дешавања која документују да се ради на истраживању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11</a:t>
            </a:fld>
            <a:endParaRPr lang="en-US"/>
          </a:p>
        </p:txBody>
      </p:sp>
    </p:spTree>
    <p:extLst>
      <p:ext uri="{BB962C8B-B14F-4D97-AF65-F5344CB8AC3E}">
        <p14:creationId xmlns:p14="http://schemas.microsoft.com/office/powerpoint/2010/main" val="293074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можете укључити додатну документацију – само оне информације које су најрелевантније и најважније за документовање/опис проблема, нпр. сажетке истраживања; табеле, графиконе, дијараме или ГРАФИКЕ које презентују важне информације. Комплетне извјештаје или релевантне документе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12</a:t>
            </a:fld>
            <a:endParaRPr lang="en-US"/>
          </a:p>
        </p:txBody>
      </p:sp>
    </p:spTree>
    <p:extLst>
      <p:ext uri="{BB962C8B-B14F-4D97-AF65-F5344CB8AC3E}">
        <p14:creationId xmlns:p14="http://schemas.microsoft.com/office/powerpoint/2010/main" val="240938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(Објашњење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13</a:t>
            </a:fld>
            <a:endParaRPr lang="en-US"/>
          </a:p>
        </p:txBody>
      </p:sp>
    </p:spTree>
    <p:extLst>
      <p:ext uri="{BB962C8B-B14F-4D97-AF65-F5344CB8AC3E}">
        <p14:creationId xmlns:p14="http://schemas.microsoft.com/office/powerpoint/2010/main" val="1596440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објашњења проблема.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14</a:t>
            </a:fld>
            <a:endParaRPr lang="en-US"/>
          </a:p>
        </p:txBody>
      </p:sp>
    </p:spTree>
    <p:extLst>
      <p:ext uri="{BB962C8B-B14F-4D97-AF65-F5344CB8AC3E}">
        <p14:creationId xmlns:p14="http://schemas.microsoft.com/office/powerpoint/2010/main" val="1067115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16</a:t>
            </a:fld>
            <a:endParaRPr lang="en-US"/>
          </a:p>
        </p:txBody>
      </p:sp>
    </p:spTree>
    <p:extLst>
      <p:ext uri="{BB962C8B-B14F-4D97-AF65-F5344CB8AC3E}">
        <p14:creationId xmlns:p14="http://schemas.microsoft.com/office/powerpoint/2010/main" val="3975455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17</a:t>
            </a:fld>
            <a:endParaRPr lang="en-US"/>
          </a:p>
        </p:txBody>
      </p:sp>
    </p:spTree>
    <p:extLst>
      <p:ext uri="{BB962C8B-B14F-4D97-AF65-F5344CB8AC3E}">
        <p14:creationId xmlns:p14="http://schemas.microsoft.com/office/powerpoint/2010/main" val="2923836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18</a:t>
            </a:fld>
            <a:endParaRPr lang="en-US"/>
          </a:p>
        </p:txBody>
      </p:sp>
    </p:spTree>
    <p:extLst>
      <p:ext uri="{BB962C8B-B14F-4D97-AF65-F5344CB8AC3E}">
        <p14:creationId xmlns:p14="http://schemas.microsoft.com/office/powerpoint/2010/main" val="232011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Ако резултати анкете или мини-истраживања показују подршку заједнице за алтернативне мјере јавне политике које сте укључили у овај дио дигиталног портфолија, у овај слајд убаците графикон који приказује проценат подршке за сваку од алтернативних мјера. Обавезно наведите наслов или кратки опис за графикон или дијаграме које ћете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19</a:t>
            </a:fld>
            <a:endParaRPr lang="en-US"/>
          </a:p>
        </p:txBody>
      </p:sp>
    </p:spTree>
    <p:extLst>
      <p:ext uri="{BB962C8B-B14F-4D97-AF65-F5344CB8AC3E}">
        <p14:creationId xmlns:p14="http://schemas.microsoft.com/office/powerpoint/2010/main" val="535058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Можете реализовати додатне анкете које се односе на специфичну алтернативну мјеру јавне политике. Резултате прикажите графиконом, табелом или дијаграмом на овом слајду, а анкетне листиће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20</a:t>
            </a:fld>
            <a:endParaRPr lang="en-US"/>
          </a:p>
        </p:txBody>
      </p:sp>
    </p:spTree>
    <p:extLst>
      <p:ext uri="{BB962C8B-B14F-4D97-AF65-F5344CB8AC3E}">
        <p14:creationId xmlns:p14="http://schemas.microsoft.com/office/powerpoint/2010/main" val="1994985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су алтернативне мјере јавне политике биле реализоване у другим заједницама, информације о томе се могу наћи у медијима (на интернет порталима) или дописима на релевантним веб страницама. У овај слајд укључите најрелевантније информације, а цјелукупне медијске чланке и дописе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21</a:t>
            </a:fld>
            <a:endParaRPr lang="en-US"/>
          </a:p>
        </p:txBody>
      </p:sp>
    </p:spTree>
    <p:extLst>
      <p:ext uri="{BB962C8B-B14F-4D97-AF65-F5344CB8AC3E}">
        <p14:creationId xmlns:p14="http://schemas.microsoft.com/office/powerpoint/2010/main" val="11624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нека документација подржава информације које сте навели у сажетку одређене алтернативне мјере јавне политике, прикажите њене најрелевантније дијелове на овом слајду, а цјелокупну документацију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22</a:t>
            </a:fld>
            <a:endParaRPr lang="en-US"/>
          </a:p>
        </p:txBody>
      </p:sp>
    </p:spTree>
    <p:extLst>
      <p:ext uri="{BB962C8B-B14F-4D97-AF65-F5344CB8AC3E}">
        <p14:creationId xmlns:p14="http://schemas.microsoft.com/office/powerpoint/2010/main" val="1533446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у овом дијелу морају бити повезане са алтернативним мјерама јавне политике које сте укључили у дигитални портфплио. Уз сваку фотографију треба навести кратки опис онога што је приказано на фотографији а везано је за одређену алтернативну мјеру.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23</a:t>
            </a:fld>
            <a:endParaRPr lang="en-US"/>
          </a:p>
        </p:txBody>
      </p:sp>
    </p:spTree>
    <p:extLst>
      <p:ext uri="{BB962C8B-B14F-4D97-AF65-F5344CB8AC3E}">
        <p14:creationId xmlns:p14="http://schemas.microsoft.com/office/powerpoint/2010/main" val="2741450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(Алтернативне мјере јавне политике).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24</a:t>
            </a:fld>
            <a:endParaRPr lang="en-US"/>
          </a:p>
        </p:txBody>
      </p:sp>
    </p:spTree>
    <p:extLst>
      <p:ext uri="{BB962C8B-B14F-4D97-AF65-F5344CB8AC3E}">
        <p14:creationId xmlns:p14="http://schemas.microsoft.com/office/powerpoint/2010/main" val="1447430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алтернативних мјера јавне политике.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25</a:t>
            </a:fld>
            <a:endParaRPr lang="en-US"/>
          </a:p>
        </p:txBody>
      </p:sp>
    </p:spTree>
    <p:extLst>
      <p:ext uri="{BB962C8B-B14F-4D97-AF65-F5344CB8AC3E}">
        <p14:creationId xmlns:p14="http://schemas.microsoft.com/office/powerpoint/2010/main" val="180607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мјере јавне политике коју ваш разред предлаже. Формат и величина слова већ су одређени (</a:t>
            </a:r>
            <a:r>
              <a:rPr lang="bs-Latn-BA" dirty="0" err="1"/>
              <a:t>Calibri</a:t>
            </a:r>
            <a:r>
              <a:rPr lang="bs-Latn-BA" dirty="0"/>
              <a:t>, 15)</a:t>
            </a:r>
            <a:r>
              <a:rPr lang="bs-Cyrl-BA" dirty="0"/>
              <a:t>. Сажетак треба садржавати између 200 и 400 ријечи (један или два слајда предвиђена за овај дио дигиталног портфолија) према одређеном формату и величини слова. Можете одабрати да подржите једну од алтернативних мјера јавне политике које сте представили, да модификујете или комбинујете елементе представљених алтернативних мјера или да можете креирати своју мјеру јавне политике. Осигурајте да сви потребни подаци (у складу са критеријима за процјену) буду укључени у сажетак који ћете овдје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27</a:t>
            </a:fld>
            <a:endParaRPr lang="en-US"/>
          </a:p>
        </p:txBody>
      </p:sp>
    </p:spTree>
    <p:extLst>
      <p:ext uri="{BB962C8B-B14F-4D97-AF65-F5344CB8AC3E}">
        <p14:creationId xmlns:p14="http://schemas.microsoft.com/office/powerpoint/2010/main" val="4108664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политике вашег разреда (није нужно)</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28</a:t>
            </a:fld>
            <a:endParaRPr lang="en-US"/>
          </a:p>
        </p:txBody>
      </p:sp>
    </p:spTree>
    <p:extLst>
      <p:ext uri="{BB962C8B-B14F-4D97-AF65-F5344CB8AC3E}">
        <p14:creationId xmlns:p14="http://schemas.microsoft.com/office/powerpoint/2010/main" val="390970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приказујете резултате анкете како бисте документовали подршку заједнице за предложену мјеру јавне политике. </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29</a:t>
            </a:fld>
            <a:endParaRPr lang="en-US"/>
          </a:p>
        </p:txBody>
      </p:sp>
    </p:spTree>
    <p:extLst>
      <p:ext uri="{BB962C8B-B14F-4D97-AF65-F5344CB8AC3E}">
        <p14:creationId xmlns:p14="http://schemas.microsoft.com/office/powerpoint/2010/main" val="393413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односе на предложену мјеру јавне политике.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30</a:t>
            </a:fld>
            <a:endParaRPr lang="en-US"/>
          </a:p>
        </p:txBody>
      </p:sp>
    </p:spTree>
    <p:extLst>
      <p:ext uri="{BB962C8B-B14F-4D97-AF65-F5344CB8AC3E}">
        <p14:creationId xmlns:p14="http://schemas.microsoft.com/office/powerpoint/2010/main" val="4232536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Требате осигурату да политика вашег разреда није у супротности са важећим уставом. Можете контактирати локалне представнике власти или правнике/судија како би идентификовали евентуална спорна питања. Група ученика треба попунити „Упитник за провјеру – мишљење о уставности“ и укључити га у Дио за документацију. Писани сажетај о уставности предложене мјере јавне политике треба бити дио овог слајда.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31</a:t>
            </a:fld>
            <a:endParaRPr lang="en-US"/>
          </a:p>
        </p:txBody>
      </p:sp>
    </p:spTree>
    <p:extLst>
      <p:ext uri="{BB962C8B-B14F-4D97-AF65-F5344CB8AC3E}">
        <p14:creationId xmlns:p14="http://schemas.microsoft.com/office/powerpoint/2010/main" val="453371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на овом слајду морају бити везане за мјеру јавне политике коју ваш разред предлаже. Ово може укључивати фотографију група на које ће утицати предложена мјера, нивое власти одговорне за имплементацију предложене мјере јавне политике итд. Уз сваку фотографију треба навести кратки опис онога што је приказано на фотографији а везано је за политику вашег разреда.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32</a:t>
            </a:fld>
            <a:endParaRPr lang="en-US"/>
          </a:p>
        </p:txBody>
      </p:sp>
    </p:spTree>
    <p:extLst>
      <p:ext uri="{BB962C8B-B14F-4D97-AF65-F5344CB8AC3E}">
        <p14:creationId xmlns:p14="http://schemas.microsoft.com/office/powerpoint/2010/main" val="3673134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Публикације или документи издати од стране органа власти који подржавају информације наведене у сажетку или о изјави о уставности били би примјерени за овај дио дигиталног портфолија. У овом слајду можете навести цитате или убацити исјечке публикације/документа, а комплетан материјал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33</a:t>
            </a:fld>
            <a:endParaRPr lang="en-US"/>
          </a:p>
        </p:txBody>
      </p:sp>
    </p:spTree>
    <p:extLst>
      <p:ext uri="{BB962C8B-B14F-4D97-AF65-F5344CB8AC3E}">
        <p14:creationId xmlns:p14="http://schemas.microsoft.com/office/powerpoint/2010/main" val="1922435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овај дио убаците цитате или исјечке писама подршке или опонената (чланова заједнице, интересних група и представника власти) која се односе на мјеру јавне политике коју ваш разред предлаже. Сва и цјеловита писма подршке приложите у Дио за документацију.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34</a:t>
            </a:fld>
            <a:endParaRPr lang="en-US"/>
          </a:p>
        </p:txBody>
      </p:sp>
    </p:spTree>
    <p:extLst>
      <p:ext uri="{BB962C8B-B14F-4D97-AF65-F5344CB8AC3E}">
        <p14:creationId xmlns:p14="http://schemas.microsoft.com/office/powerpoint/2010/main" val="3912887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(Политика нашег разреда).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35</a:t>
            </a:fld>
            <a:endParaRPr lang="en-US"/>
          </a:p>
        </p:txBody>
      </p:sp>
    </p:spTree>
    <p:extLst>
      <p:ext uri="{BB962C8B-B14F-4D97-AF65-F5344CB8AC3E}">
        <p14:creationId xmlns:p14="http://schemas.microsoft.com/office/powerpoint/2010/main" val="362654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мјере јавне политике коју предлажете.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36</a:t>
            </a:fld>
            <a:endParaRPr lang="en-US"/>
          </a:p>
        </p:txBody>
      </p:sp>
    </p:spTree>
    <p:extLst>
      <p:ext uri="{BB962C8B-B14F-4D97-AF65-F5344CB8AC3E}">
        <p14:creationId xmlns:p14="http://schemas.microsoft.com/office/powerpoint/2010/main" val="3049947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38</a:t>
            </a:fld>
            <a:endParaRPr lang="en-US"/>
          </a:p>
        </p:txBody>
      </p:sp>
    </p:spTree>
    <p:extLst>
      <p:ext uri="{BB962C8B-B14F-4D97-AF65-F5344CB8AC3E}">
        <p14:creationId xmlns:p14="http://schemas.microsoft.com/office/powerpoint/2010/main" val="3936650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39</a:t>
            </a:fld>
            <a:endParaRPr lang="en-US"/>
          </a:p>
        </p:txBody>
      </p:sp>
    </p:spTree>
    <p:extLst>
      <p:ext uri="{BB962C8B-B14F-4D97-AF65-F5344CB8AC3E}">
        <p14:creationId xmlns:p14="http://schemas.microsoft.com/office/powerpoint/2010/main" val="600159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анкета указује на могућност подршке заједнице, онда та информација треба бити укључена у писани сажетак плана акције, а у овом дијелу приказујете резултате анкете. 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40</a:t>
            </a:fld>
            <a:endParaRPr lang="en-US"/>
          </a:p>
        </p:txBody>
      </p:sp>
    </p:spTree>
    <p:extLst>
      <p:ext uri="{BB962C8B-B14F-4D97-AF65-F5344CB8AC3E}">
        <p14:creationId xmlns:p14="http://schemas.microsoft.com/office/powerpoint/2010/main" val="2542617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започели са реализацијом акционог плана, у овај слајд убаците фотографије, закључке и дневне редове састанака (видео позива) на којима сте презентовали своју мјеру јавне политике и план акције.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41</a:t>
            </a:fld>
            <a:endParaRPr lang="en-US"/>
          </a:p>
        </p:txBody>
      </p:sp>
    </p:spTree>
    <p:extLst>
      <p:ext uri="{BB962C8B-B14F-4D97-AF65-F5344CB8AC3E}">
        <p14:creationId xmlns:p14="http://schemas.microsoft.com/office/powerpoint/2010/main" val="15366173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Овај дио треба да садржи изјаве подршке од утицајних особа, представника власти и владиних агенција које документују да сте активно радили на добијању подршке за своју предложену мјеру јавне политике и акциони план. Ова писма такође могу документовати вријеме које сте провели радећи на пројекту. Сва и цјеловита писма подршке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42</a:t>
            </a:fld>
            <a:endParaRPr lang="en-US"/>
          </a:p>
        </p:txBody>
      </p:sp>
    </p:spTree>
    <p:extLst>
      <p:ext uri="{BB962C8B-B14F-4D97-AF65-F5344CB8AC3E}">
        <p14:creationId xmlns:p14="http://schemas.microsoft.com/office/powerpoint/2010/main" val="4061145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наведите најрелевантније детаље петиција и споразума које сте успјели реализовати. Петиције и споразуме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43</a:t>
            </a:fld>
            <a:endParaRPr lang="en-US"/>
          </a:p>
        </p:txBody>
      </p:sp>
    </p:spTree>
    <p:extLst>
      <p:ext uri="{BB962C8B-B14F-4D97-AF65-F5344CB8AC3E}">
        <p14:creationId xmlns:p14="http://schemas.microsoft.com/office/powerpoint/2010/main" val="576033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дизајнирали наљепнице за аутомобиле, беџеве, постере, летке или друге инфо-материјале како бисте информисали чланове своје заједнице о предложеној мјери јавне политике, представите дизајн тих инфо-материјала на овом слајду.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44</a:t>
            </a:fld>
            <a:endParaRPr lang="en-US"/>
          </a:p>
        </p:txBody>
      </p:sp>
    </p:spTree>
    <p:extLst>
      <p:ext uri="{BB962C8B-B14F-4D97-AF65-F5344CB8AC3E}">
        <p14:creationId xmlns:p14="http://schemas.microsoft.com/office/powerpoint/2010/main" val="34395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На овом слајду поставите фотографије које приказују вашу активну укљученост у тражење подршке за предложену мјеру јавне политике и реализацију акционог плана.</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Уз сваку фотографију треба навести кратки опис онога што је приказано на фотографији.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45</a:t>
            </a:fld>
            <a:endParaRPr lang="en-US"/>
          </a:p>
        </p:txBody>
      </p:sp>
    </p:spTree>
    <p:extLst>
      <p:ext uri="{BB962C8B-B14F-4D97-AF65-F5344CB8AC3E}">
        <p14:creationId xmlns:p14="http://schemas.microsoft.com/office/powerpoint/2010/main" val="4158717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слајду наведите преглед трошкова/финансијских средстава потребних за реализацију вашег акционог плана, те начине на које та средства планирате обезбиједити.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46</a:t>
            </a:fld>
            <a:endParaRPr lang="en-US"/>
          </a:p>
        </p:txBody>
      </p:sp>
    </p:spTree>
    <p:extLst>
      <p:ext uri="{BB962C8B-B14F-4D97-AF65-F5344CB8AC3E}">
        <p14:creationId xmlns:p14="http://schemas.microsoft.com/office/powerpoint/2010/main" val="302640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Овдје требају бити наведени сви извори информација, формални или неформални, које сте користили за овај дио дигиталног портфолија (Акциони план).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47</a:t>
            </a:fld>
            <a:endParaRPr lang="en-US"/>
          </a:p>
        </p:txBody>
      </p:sp>
    </p:spTree>
    <p:extLst>
      <p:ext uri="{BB962C8B-B14F-4D97-AF65-F5344CB8AC3E}">
        <p14:creationId xmlns:p14="http://schemas.microsoft.com/office/powerpoint/2010/main" val="3849686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вашег плана акције.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48</a:t>
            </a:fld>
            <a:endParaRPr lang="en-US"/>
          </a:p>
        </p:txBody>
      </p:sp>
    </p:spTree>
    <p:extLst>
      <p:ext uri="{BB962C8B-B14F-4D97-AF65-F5344CB8AC3E}">
        <p14:creationId xmlns:p14="http://schemas.microsoft.com/office/powerpoint/2010/main" val="1518850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осврта на научено за цијели разред, реченицу или двије. </a:t>
            </a:r>
          </a:p>
          <a:p>
            <a:r>
              <a:rPr lang="bs-Cyrl-BA" sz="1800">
                <a:solidFill>
                  <a:srgbClr val="231F20"/>
                </a:solidFill>
                <a:effectLst/>
                <a:latin typeface="Calibri" panose="020F0502020204030204" pitchFamily="34" charset="0"/>
                <a:ea typeface="Calibri" panose="020F0502020204030204" pitchFamily="34" charset="0"/>
              </a:rPr>
              <a:t>Правило је да у </a:t>
            </a:r>
            <a:r>
              <a:rPr lang="en-US" sz="1800">
                <a:solidFill>
                  <a:srgbClr val="231F20"/>
                </a:solidFill>
                <a:effectLst/>
                <a:latin typeface="Calibri" panose="020F0502020204030204" pitchFamily="34" charset="0"/>
                <a:ea typeface="Calibri" panose="020F0502020204030204" pitchFamily="34" charset="0"/>
              </a:rPr>
              <a:t>осврту</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треба</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да</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учествује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цијели</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разред,</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онако</a:t>
            </a:r>
            <a:r>
              <a:rPr lang="en-US" sz="1800" spc="-205">
                <a:solidFill>
                  <a:srgbClr val="231F20"/>
                </a:solidFill>
                <a:effectLst/>
                <a:latin typeface="Calibri" panose="020F0502020204030204" pitchFamily="34" charset="0"/>
                <a:ea typeface="Calibri" panose="020F0502020204030204" pitchFamily="34" charset="0"/>
              </a:rPr>
              <a:t> </a:t>
            </a:r>
            <a:r>
              <a:rPr lang="en-US" sz="1800" spc="-15">
                <a:solidFill>
                  <a:srgbClr val="231F20"/>
                </a:solidFill>
                <a:effectLst/>
                <a:latin typeface="Calibri" panose="020F0502020204030204" pitchFamily="34" charset="0"/>
                <a:ea typeface="Calibri" panose="020F0502020204030204" pitchFamily="34" charset="0"/>
              </a:rPr>
              <a:t>како</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учествовао и у пројекту. </a:t>
            </a:r>
            <a:r>
              <a:rPr lang="bs-Cyrl-BA" sz="1800">
                <a:solidFill>
                  <a:srgbClr val="231F20"/>
                </a:solidFill>
                <a:effectLst/>
                <a:latin typeface="Calibri" panose="020F0502020204030204" pitchFamily="34" charset="0"/>
                <a:ea typeface="Calibri" panose="020F0502020204030204" pitchFamily="34" charset="0"/>
              </a:rPr>
              <a:t>У </a:t>
            </a:r>
            <a:r>
              <a:rPr lang="bs-Cyrl-BA" sz="1800" dirty="0">
                <a:solidFill>
                  <a:srgbClr val="231F20"/>
                </a:solidFill>
                <a:effectLst/>
                <a:latin typeface="Calibri" panose="020F0502020204030204" pitchFamily="34" charset="0"/>
                <a:ea typeface="Calibri" panose="020F0502020204030204" pitchFamily="34" charset="0"/>
              </a:rPr>
              <a:t>Дио за документацију приложите појединачна </a:t>
            </a:r>
            <a:r>
              <a:rPr lang="en-US" sz="1800" dirty="0" err="1">
                <a:solidFill>
                  <a:srgbClr val="231F20"/>
                </a:solidFill>
                <a:effectLst/>
                <a:latin typeface="Calibri" panose="020F0502020204030204" pitchFamily="34" charset="0"/>
                <a:ea typeface="Calibri" panose="020F0502020204030204" pitchFamily="34" charset="0"/>
              </a:rPr>
              <a:t>мишљењ</a:t>
            </a:r>
            <a:r>
              <a:rPr lang="bs-Cyrl-BA" sz="1800" dirty="0">
                <a:solidFill>
                  <a:srgbClr val="231F20"/>
                </a:solidFill>
                <a:effectLst/>
                <a:latin typeface="Calibri" panose="020F0502020204030204" pitchFamily="34" charset="0"/>
                <a:ea typeface="Calibri" panose="020F0502020204030204" pitchFamily="34" charset="0"/>
              </a:rPr>
              <a:t>а ученика</a:t>
            </a:r>
            <a:r>
              <a:rPr lang="en-US" sz="1800" dirty="0">
                <a:solidFill>
                  <a:srgbClr val="231F20"/>
                </a:solidFill>
                <a:effectLst/>
                <a:latin typeface="Calibri" panose="020F0502020204030204" pitchFamily="34" charset="0"/>
                <a:ea typeface="Calibri" panose="020F0502020204030204" pitchFamily="34" charset="0"/>
              </a:rPr>
              <a:t> о </a:t>
            </a:r>
            <a:r>
              <a:rPr lang="en-US" sz="1800" dirty="0" err="1">
                <a:solidFill>
                  <a:srgbClr val="231F20"/>
                </a:solidFill>
                <a:effectLst/>
                <a:latin typeface="Calibri" panose="020F0502020204030204" pitchFamily="34" charset="0"/>
                <a:ea typeface="Calibri" panose="020F0502020204030204" pitchFamily="34" charset="0"/>
              </a:rPr>
              <a:t>свом</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раду</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као</a:t>
            </a:r>
            <a:r>
              <a:rPr lang="en-US" sz="1800" dirty="0">
                <a:solidFill>
                  <a:srgbClr val="231F20"/>
                </a:solidFill>
                <a:effectLst/>
                <a:latin typeface="Calibri" panose="020F0502020204030204" pitchFamily="34" charset="0"/>
                <a:ea typeface="Calibri" panose="020F0502020204030204" pitchFamily="34" charset="0"/>
              </a:rPr>
              <a:t> и о </a:t>
            </a:r>
            <a:r>
              <a:rPr lang="en-US" sz="1800" dirty="0" err="1">
                <a:solidFill>
                  <a:srgbClr val="231F20"/>
                </a:solidFill>
                <a:effectLst/>
                <a:latin typeface="Calibri" panose="020F0502020204030204" pitchFamily="34" charset="0"/>
                <a:ea typeface="Calibri" panose="020F0502020204030204" pitchFamily="34" charset="0"/>
              </a:rPr>
              <a:t>искуствима</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цијелог</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разреда</a:t>
            </a:r>
            <a:r>
              <a:rPr lang="en-US" sz="1800" dirty="0">
                <a:solidFill>
                  <a:srgbClr val="231F20"/>
                </a:solidFill>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50</a:t>
            </a:fld>
            <a:endParaRPr lang="en-US"/>
          </a:p>
        </p:txBody>
      </p:sp>
    </p:spTree>
    <p:extLst>
      <p:ext uri="{BB962C8B-B14F-4D97-AF65-F5344CB8AC3E}">
        <p14:creationId xmlns:p14="http://schemas.microsoft.com/office/powerpoint/2010/main" val="219999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10C3-D370-44E4-BA7E-BB6DDDF0F3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5716B6-1DCB-4D95-A60F-4D9A309A6C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858510-A7BA-43ED-A60E-C95B1AF75FA7}"/>
              </a:ext>
            </a:extLst>
          </p:cNvPr>
          <p:cNvSpPr>
            <a:spLocks noGrp="1"/>
          </p:cNvSpPr>
          <p:nvPr>
            <p:ph type="ftr" sz="quarter" idx="11"/>
          </p:nvPr>
        </p:nvSpPr>
        <p:spPr>
          <a:xfrm>
            <a:off x="4038600" y="6356350"/>
            <a:ext cx="4114800" cy="365125"/>
          </a:xfrm>
          <a:prstGeom prst="rect">
            <a:avLst/>
          </a:prstGeom>
        </p:spPr>
        <p:txBody>
          <a:bodyPr/>
          <a:lstStyle/>
          <a:p>
            <a:r>
              <a:rPr lang="en-US"/>
              <a:t>
              </a:t>
            </a:r>
            <a:endParaRPr lang="en-US" dirty="0"/>
          </a:p>
        </p:txBody>
      </p:sp>
    </p:spTree>
    <p:extLst>
      <p:ext uri="{BB962C8B-B14F-4D97-AF65-F5344CB8AC3E}">
        <p14:creationId xmlns:p14="http://schemas.microsoft.com/office/powerpoint/2010/main" val="174132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9534-E3B7-4D57-827F-5FCA1E236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9DAF0-3084-4D87-B2F3-BDD8BA6CD3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B7898-5360-49B6-A279-0459A9D3C149}"/>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5" name="Footer Placeholder 4">
            <a:extLst>
              <a:ext uri="{FF2B5EF4-FFF2-40B4-BE49-F238E27FC236}">
                <a16:creationId xmlns:a16="http://schemas.microsoft.com/office/drawing/2014/main" id="{0643FA9E-01CE-4768-94A9-8C75BCD8D2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A3BA2D8-C846-41D5-B5E4-188A43BDEC1D}"/>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821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09B0-FEE8-41E7-8E95-4E7686CE8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BE5164-E63A-40EB-9C8E-31960E793B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7281EB-146A-4CF1-B758-2843D54AB5A1}"/>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5" name="Footer Placeholder 4">
            <a:extLst>
              <a:ext uri="{FF2B5EF4-FFF2-40B4-BE49-F238E27FC236}">
                <a16:creationId xmlns:a16="http://schemas.microsoft.com/office/drawing/2014/main" id="{86A9985B-6CC2-4F86-84B6-1DEFCE3DB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D947F5D-0AFD-42DE-8D1C-1F165714862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4207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0BF1-00EA-4866-9D94-4181D18F20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17FE4A-E732-4DF0-993B-92C68DB13F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53EEBE-300E-4C7E-B563-D7733A9C3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9FC79F-AB54-4FC0-9C84-07B29AC97153}"/>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6" name="Footer Placeholder 5">
            <a:extLst>
              <a:ext uri="{FF2B5EF4-FFF2-40B4-BE49-F238E27FC236}">
                <a16:creationId xmlns:a16="http://schemas.microsoft.com/office/drawing/2014/main" id="{B227F504-1A66-470F-83B0-3AD0585A77E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CAA4E04-0436-4350-81DB-2FB79E80C861}"/>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4098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7386-491C-4BD9-B39D-F113D7EEEA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F35B5-A720-4FA8-A070-47A24694C3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455CDC-E58F-41A1-9A6B-F22CF66630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7154B3-A80B-48C9-8B94-8A681CDDA1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FB7B57-ED6D-4C33-9728-3F114A57D9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88D3C1-96BA-43CD-BF51-0B5FC5CD6544}"/>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8" name="Footer Placeholder 7">
            <a:extLst>
              <a:ext uri="{FF2B5EF4-FFF2-40B4-BE49-F238E27FC236}">
                <a16:creationId xmlns:a16="http://schemas.microsoft.com/office/drawing/2014/main" id="{001ED5DA-FFCA-4A05-BD0D-BB653B5B05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65BDF42-2584-4C70-ACA3-3E7AA41CAC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09619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E102-89F4-4B37-BC3F-C238634E07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4FB51-F3FC-416D-A866-E8122B55FC26}"/>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4" name="Footer Placeholder 3">
            <a:extLst>
              <a:ext uri="{FF2B5EF4-FFF2-40B4-BE49-F238E27FC236}">
                <a16:creationId xmlns:a16="http://schemas.microsoft.com/office/drawing/2014/main" id="{D46A0D42-CD99-4030-8719-318D799255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22AA4FC-04CA-4E2B-9AFE-C9F89C18F36A}"/>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80237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C46484-2B72-4DE7-92DC-C11AE630894D}"/>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3" name="Footer Placeholder 2">
            <a:extLst>
              <a:ext uri="{FF2B5EF4-FFF2-40B4-BE49-F238E27FC236}">
                <a16:creationId xmlns:a16="http://schemas.microsoft.com/office/drawing/2014/main" id="{37966DD9-806D-46BA-9A83-3313646746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5C7D4A6-A2C8-430A-8CD4-A5AAF8452C02}"/>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93789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8123-7D58-4266-9830-55AD28D77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BA375D-C933-4F90-8E5C-23C6AAB51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C06F53-1833-432A-B329-E7C54DFD5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FDB3E-C81A-4892-9EC7-1AB12F86DD22}"/>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6" name="Footer Placeholder 5">
            <a:extLst>
              <a:ext uri="{FF2B5EF4-FFF2-40B4-BE49-F238E27FC236}">
                <a16:creationId xmlns:a16="http://schemas.microsoft.com/office/drawing/2014/main" id="{F57358CD-F025-431B-A968-B4B63001C1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416C5A-78EC-43AD-B713-DE34B585758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41207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AC50-7B40-4313-9F6B-282A2EF8D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F098DF-E808-471B-9652-6EC7E0B113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5CD71D-D328-4B64-A5F5-52BD0D083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109CB-FA4D-47E3-AB04-E3B57E3B029D}"/>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6" name="Footer Placeholder 5">
            <a:extLst>
              <a:ext uri="{FF2B5EF4-FFF2-40B4-BE49-F238E27FC236}">
                <a16:creationId xmlns:a16="http://schemas.microsoft.com/office/drawing/2014/main" id="{C32C7897-86E1-4091-9B05-91311D50F6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833B00F-699B-41D9-95B5-353004387EA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545752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6C10-F515-468F-97CD-3A51D71343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D25CE7-6CF4-4159-B065-8A62167CD5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9C3E1-9A6E-45F4-8CF0-0E103007113A}"/>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5" name="Footer Placeholder 4">
            <a:extLst>
              <a:ext uri="{FF2B5EF4-FFF2-40B4-BE49-F238E27FC236}">
                <a16:creationId xmlns:a16="http://schemas.microsoft.com/office/drawing/2014/main" id="{94CD0026-96D8-4932-97B2-6FFE219F29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88BB65-4F2D-4ADC-BF21-0FD875755AA9}"/>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14706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0524FB-748B-4941-8D00-C45CFCDE86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024B7-40E6-4463-BA94-75380EC05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4150C5-CDDE-4349-81F5-DFD6CCE2B889}"/>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5" name="Footer Placeholder 4">
            <a:extLst>
              <a:ext uri="{FF2B5EF4-FFF2-40B4-BE49-F238E27FC236}">
                <a16:creationId xmlns:a16="http://schemas.microsoft.com/office/drawing/2014/main" id="{AA2D27D5-331F-4A9B-8735-C29B68F57F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1D877F-BBDA-4224-8D7B-6AD8CDBE67A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74498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4434-F38A-4046-8916-AEAC26970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40691F-5D6F-4233-B7C8-689B7CE91E3E}"/>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4" name="Footer Placeholder 3">
            <a:extLst>
              <a:ext uri="{FF2B5EF4-FFF2-40B4-BE49-F238E27FC236}">
                <a16:creationId xmlns:a16="http://schemas.microsoft.com/office/drawing/2014/main" id="{55AA1781-4926-46FC-8AA4-9364308AE7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1E9285C-44BD-4A43-82C3-7EF400F301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75995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F4BE-A81A-43B5-A841-57962F3EF5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15856A-4791-4A15-8A4D-554DE44CB327}"/>
              </a:ext>
            </a:extLst>
          </p:cNvPr>
          <p:cNvSpPr>
            <a:spLocks noGrp="1"/>
          </p:cNvSpPr>
          <p:nvPr>
            <p:ph type="dt" sz="half" idx="10"/>
          </p:nvPr>
        </p:nvSpPr>
        <p:spPr/>
        <p:txBody>
          <a:bodyPr/>
          <a:lstStyle/>
          <a:p>
            <a:fld id="{11D4274A-6E38-47D0-A32B-1B6EE241BB11}" type="datetimeFigureOut">
              <a:rPr lang="en-US" smtClean="0"/>
              <a:t>9/21/2023</a:t>
            </a:fld>
            <a:endParaRPr lang="en-US"/>
          </a:p>
        </p:txBody>
      </p:sp>
      <p:sp>
        <p:nvSpPr>
          <p:cNvPr id="4" name="Footer Placeholder 3">
            <a:extLst>
              <a:ext uri="{FF2B5EF4-FFF2-40B4-BE49-F238E27FC236}">
                <a16:creationId xmlns:a16="http://schemas.microsoft.com/office/drawing/2014/main" id="{F1F0ECF1-BD13-475E-A72B-0BF73BC3A6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84D2F40-1ED4-48F0-BCAA-CE616FED958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86208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B67947-5589-4083-BB30-DF339E5FC005}"/>
              </a:ext>
            </a:extLst>
          </p:cNvPr>
          <p:cNvSpPr/>
          <p:nvPr userDrawn="1"/>
        </p:nvSpPr>
        <p:spPr>
          <a:xfrm>
            <a:off x="0" y="5913692"/>
            <a:ext cx="12192000" cy="990410"/>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s-Cyrl-BA" sz="28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ПРОЈЕКАТ „ЈА ГРАЂАНИН“</a:t>
            </a:r>
          </a:p>
          <a:p>
            <a:pPr algn="ct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ШКОЛСКА 202</a:t>
            </a:r>
            <a:r>
              <a:rPr lang="bs-Latn-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3</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/202</a:t>
            </a:r>
            <a:r>
              <a:rPr lang="bs-Latn-BA" sz="2200" b="1" kern="1200" cap="all">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4</a:t>
            </a:r>
            <a:r>
              <a:rPr lang="bs-Cyrl-BA" sz="2200" b="1" kern="1200" cap="all">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 </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година</a:t>
            </a:r>
            <a:endParaRPr lang="en-US"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endParaRPr>
          </a:p>
        </p:txBody>
      </p:sp>
      <p:sp>
        <p:nvSpPr>
          <p:cNvPr id="2" name="Title Placeholder 1">
            <a:extLst>
              <a:ext uri="{FF2B5EF4-FFF2-40B4-BE49-F238E27FC236}">
                <a16:creationId xmlns:a16="http://schemas.microsoft.com/office/drawing/2014/main" id="{2B94BF45-6878-4A62-9B7D-ED62A7B5F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A5F5AB-0F1F-43BA-974D-1227D34C68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5B90F6E-7660-4414-B8D2-6799700952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D4274A-6E38-47D0-A32B-1B6EE241BB11}" type="datetimeFigureOut">
              <a:rPr lang="en-US" smtClean="0"/>
              <a:t>9/21/2023</a:t>
            </a:fld>
            <a:endParaRPr lang="en-US"/>
          </a:p>
        </p:txBody>
      </p:sp>
    </p:spTree>
    <p:extLst>
      <p:ext uri="{BB962C8B-B14F-4D97-AF65-F5344CB8AC3E}">
        <p14:creationId xmlns:p14="http://schemas.microsoft.com/office/powerpoint/2010/main" val="267408483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3" Type="http://schemas.openxmlformats.org/officeDocument/2006/relationships/slide" Target="slide20.xml"/><Relationship Id="rId18" Type="http://schemas.openxmlformats.org/officeDocument/2006/relationships/slide" Target="slide27.xml"/><Relationship Id="rId26" Type="http://schemas.openxmlformats.org/officeDocument/2006/relationships/slide" Target="slide36.xml"/><Relationship Id="rId39" Type="http://schemas.openxmlformats.org/officeDocument/2006/relationships/slide" Target="slide50.xml"/><Relationship Id="rId21" Type="http://schemas.openxmlformats.org/officeDocument/2006/relationships/slide" Target="slide31.xml"/><Relationship Id="rId34" Type="http://schemas.openxmlformats.org/officeDocument/2006/relationships/slide" Target="slide46.xml"/><Relationship Id="rId7" Type="http://schemas.openxmlformats.org/officeDocument/2006/relationships/slide" Target="slide10.xml"/><Relationship Id="rId12" Type="http://schemas.openxmlformats.org/officeDocument/2006/relationships/slide" Target="slide19.xml"/><Relationship Id="rId17" Type="http://schemas.openxmlformats.org/officeDocument/2006/relationships/slide" Target="slide24.xml"/><Relationship Id="rId25" Type="http://schemas.openxmlformats.org/officeDocument/2006/relationships/slide" Target="slide35.xml"/><Relationship Id="rId33" Type="http://schemas.openxmlformats.org/officeDocument/2006/relationships/slide" Target="slide45.xml"/><Relationship Id="rId38" Type="http://schemas.openxmlformats.org/officeDocument/2006/relationships/slide" Target="slide25.xml"/><Relationship Id="rId2" Type="http://schemas.openxmlformats.org/officeDocument/2006/relationships/notesSlide" Target="../notesSlides/notesSlide2.xml"/><Relationship Id="rId16" Type="http://schemas.openxmlformats.org/officeDocument/2006/relationships/slide" Target="slide23.xml"/><Relationship Id="rId20" Type="http://schemas.openxmlformats.org/officeDocument/2006/relationships/slide" Target="slide30.xml"/><Relationship Id="rId29" Type="http://schemas.openxmlformats.org/officeDocument/2006/relationships/slide" Target="slide41.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6.xml"/><Relationship Id="rId24" Type="http://schemas.openxmlformats.org/officeDocument/2006/relationships/slide" Target="slide34.xml"/><Relationship Id="rId32" Type="http://schemas.openxmlformats.org/officeDocument/2006/relationships/slide" Target="slide44.xml"/><Relationship Id="rId37" Type="http://schemas.openxmlformats.org/officeDocument/2006/relationships/slide" Target="slide14.xml"/><Relationship Id="rId5" Type="http://schemas.openxmlformats.org/officeDocument/2006/relationships/slide" Target="slide8.xml"/><Relationship Id="rId15" Type="http://schemas.openxmlformats.org/officeDocument/2006/relationships/slide" Target="slide22.xml"/><Relationship Id="rId23" Type="http://schemas.openxmlformats.org/officeDocument/2006/relationships/slide" Target="slide33.xml"/><Relationship Id="rId28" Type="http://schemas.openxmlformats.org/officeDocument/2006/relationships/slide" Target="slide40.xml"/><Relationship Id="rId36" Type="http://schemas.openxmlformats.org/officeDocument/2006/relationships/slide" Target="slide48.xml"/><Relationship Id="rId10" Type="http://schemas.openxmlformats.org/officeDocument/2006/relationships/slide" Target="slide12.xml"/><Relationship Id="rId19" Type="http://schemas.openxmlformats.org/officeDocument/2006/relationships/slide" Target="slide29.xml"/><Relationship Id="rId31" Type="http://schemas.openxmlformats.org/officeDocument/2006/relationships/slide" Target="slide43.xml"/><Relationship Id="rId4" Type="http://schemas.openxmlformats.org/officeDocument/2006/relationships/slide" Target="slide7.xml"/><Relationship Id="rId9" Type="http://schemas.openxmlformats.org/officeDocument/2006/relationships/slide" Target="slide13.xml"/><Relationship Id="rId14" Type="http://schemas.openxmlformats.org/officeDocument/2006/relationships/slide" Target="slide21.xml"/><Relationship Id="rId22" Type="http://schemas.openxmlformats.org/officeDocument/2006/relationships/slide" Target="slide32.xml"/><Relationship Id="rId27" Type="http://schemas.openxmlformats.org/officeDocument/2006/relationships/slide" Target="slide38.xml"/><Relationship Id="rId30" Type="http://schemas.openxmlformats.org/officeDocument/2006/relationships/slide" Target="slide42.xml"/><Relationship Id="rId35" Type="http://schemas.openxmlformats.org/officeDocument/2006/relationships/slide" Target="slide47.xml"/><Relationship Id="rId8" Type="http://schemas.openxmlformats.org/officeDocument/2006/relationships/slide" Target="slide11.xml"/><Relationship Id="rId3" Type="http://schemas.openxmlformats.org/officeDocument/2006/relationships/slide" Target="slide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35F7B26-2761-4A7F-9828-49D625029C86}"/>
              </a:ext>
            </a:extLst>
          </p:cNvPr>
          <p:cNvGraphicFramePr>
            <a:graphicFrameLocks noGrp="1"/>
          </p:cNvGraphicFramePr>
          <p:nvPr>
            <p:extLst>
              <p:ext uri="{D42A27DB-BD31-4B8C-83A1-F6EECF244321}">
                <p14:modId xmlns:p14="http://schemas.microsoft.com/office/powerpoint/2010/main" val="972741736"/>
              </p:ext>
            </p:extLst>
          </p:nvPr>
        </p:nvGraphicFramePr>
        <p:xfrm>
          <a:off x="0" y="196320"/>
          <a:ext cx="3972232" cy="1483360"/>
        </p:xfrm>
        <a:graphic>
          <a:graphicData uri="http://schemas.openxmlformats.org/drawingml/2006/table">
            <a:tbl>
              <a:tblPr firstRow="1" bandRow="1">
                <a:tableStyleId>{5C22544A-7EE6-4342-B048-85BDC9FD1C3A}</a:tableStyleId>
              </a:tblPr>
              <a:tblGrid>
                <a:gridCol w="3972232">
                  <a:extLst>
                    <a:ext uri="{9D8B030D-6E8A-4147-A177-3AD203B41FA5}">
                      <a16:colId xmlns:a16="http://schemas.microsoft.com/office/drawing/2014/main" val="1015589613"/>
                    </a:ext>
                  </a:extLst>
                </a:gridCol>
              </a:tblGrid>
              <a:tr h="370840">
                <a:tc>
                  <a:txBody>
                    <a:bodyPr/>
                    <a:lstStyle/>
                    <a:p>
                      <a:r>
                        <a:rPr lang="bs-Cyrl-BA" dirty="0">
                          <a:solidFill>
                            <a:srgbClr val="7030A0"/>
                          </a:solidFill>
                        </a:rPr>
                        <a:t>НАЗИВ ШКОЛЕ</a:t>
                      </a:r>
                      <a:endParaRPr lang="en-US" dirty="0">
                        <a:solidFill>
                          <a:srgbClr val="7030A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r>
                        <a:rPr lang="bs-Cyrl-BA" b="1" dirty="0">
                          <a:solidFill>
                            <a:srgbClr val="7030A0"/>
                          </a:solidFill>
                        </a:rPr>
                        <a:t>РАЗРЕД</a:t>
                      </a:r>
                      <a:endParaRPr lang="en-US" b="1" dirty="0">
                        <a:solidFill>
                          <a:srgbClr val="7030A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r>
                        <a:rPr lang="bs-Cyrl-BA" b="1" dirty="0">
                          <a:solidFill>
                            <a:srgbClr val="7030A0"/>
                          </a:solidFill>
                        </a:rPr>
                        <a:t>МЈЕСТО</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2266046"/>
                  </a:ext>
                </a:extLst>
              </a:tr>
              <a:tr h="370840">
                <a:tc>
                  <a:txBody>
                    <a:bodyPr/>
                    <a:lstStyle/>
                    <a:p>
                      <a:r>
                        <a:rPr lang="bs-Cyrl-BA" b="1" dirty="0">
                          <a:solidFill>
                            <a:srgbClr val="7030A0"/>
                          </a:solidFill>
                        </a:rPr>
                        <a:t>РЕГИЈА</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315660"/>
                  </a:ext>
                </a:extLst>
              </a:tr>
            </a:tbl>
          </a:graphicData>
        </a:graphic>
      </p:graphicFrame>
      <p:sp>
        <p:nvSpPr>
          <p:cNvPr id="5" name="TextBox 4">
            <a:extLst>
              <a:ext uri="{FF2B5EF4-FFF2-40B4-BE49-F238E27FC236}">
                <a16:creationId xmlns:a16="http://schemas.microsoft.com/office/drawing/2014/main" id="{886268E7-D155-419A-965C-60A12F34762D}"/>
              </a:ext>
            </a:extLst>
          </p:cNvPr>
          <p:cNvSpPr txBox="1"/>
          <p:nvPr/>
        </p:nvSpPr>
        <p:spPr>
          <a:xfrm>
            <a:off x="3972231" y="115835"/>
            <a:ext cx="7688825" cy="769441"/>
          </a:xfrm>
          <a:prstGeom prst="rect">
            <a:avLst/>
          </a:prstGeom>
          <a:noFill/>
        </p:spPr>
        <p:txBody>
          <a:bodyPr wrap="square" rtlCol="0">
            <a:spAutoFit/>
          </a:bodyPr>
          <a:lstStyle/>
          <a:p>
            <a:r>
              <a:rPr lang="bs-Cyrl-BA" sz="4400" b="1" dirty="0">
                <a:solidFill>
                  <a:srgbClr val="7030A0"/>
                </a:solidFill>
              </a:rPr>
              <a:t>НАЗИВ ТЕМЕ</a:t>
            </a:r>
            <a:endParaRPr lang="en-US" sz="4400" b="1" dirty="0">
              <a:solidFill>
                <a:srgbClr val="7030A0"/>
              </a:solidFill>
            </a:endParaRPr>
          </a:p>
        </p:txBody>
      </p:sp>
      <p:sp>
        <p:nvSpPr>
          <p:cNvPr id="6" name="Rectangle 5">
            <a:extLst>
              <a:ext uri="{FF2B5EF4-FFF2-40B4-BE49-F238E27FC236}">
                <a16:creationId xmlns:a16="http://schemas.microsoft.com/office/drawing/2014/main" id="{9312F9BF-C962-4C76-ADB1-76A54EF5D41E}"/>
              </a:ext>
            </a:extLst>
          </p:cNvPr>
          <p:cNvSpPr/>
          <p:nvPr/>
        </p:nvSpPr>
        <p:spPr>
          <a:xfrm>
            <a:off x="4100052" y="1199535"/>
            <a:ext cx="7846141" cy="4562168"/>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C83DCB2-9795-42F3-81CD-9F787F21C79D}"/>
              </a:ext>
            </a:extLst>
          </p:cNvPr>
          <p:cNvSpPr txBox="1"/>
          <p:nvPr/>
        </p:nvSpPr>
        <p:spPr>
          <a:xfrm>
            <a:off x="6877208" y="3295953"/>
            <a:ext cx="2266789" cy="369332"/>
          </a:xfrm>
          <a:prstGeom prst="rect">
            <a:avLst/>
          </a:prstGeom>
          <a:noFill/>
        </p:spPr>
        <p:txBody>
          <a:bodyPr wrap="square">
            <a:spAutoFit/>
          </a:bodyPr>
          <a:lstStyle/>
          <a:p>
            <a:r>
              <a:rPr lang="bs-Cyrl-BA" dirty="0">
                <a:solidFill>
                  <a:srgbClr val="7030A0"/>
                </a:solidFill>
              </a:rPr>
              <a:t>Фотографија екипе</a:t>
            </a:r>
            <a:endParaRPr lang="en-US" dirty="0"/>
          </a:p>
        </p:txBody>
      </p:sp>
    </p:spTree>
    <p:extLst>
      <p:ext uri="{BB962C8B-B14F-4D97-AF65-F5344CB8AC3E}">
        <p14:creationId xmlns:p14="http://schemas.microsoft.com/office/powerpoint/2010/main" val="361434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7"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2500"/>
                            </p:stCondLst>
                            <p:childTnLst>
                              <p:par>
                                <p:cTn id="16" presetID="17" presetClass="entr" presetSubtype="1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D633943A-B0DF-4C17-ADB2-D3A5CD579CA9}"/>
              </a:ext>
            </a:extLst>
          </p:cNvPr>
          <p:cNvGraphicFramePr>
            <a:graphicFrameLocks noGrp="1"/>
          </p:cNvGraphicFramePr>
          <p:nvPr>
            <p:extLst>
              <p:ext uri="{D42A27DB-BD31-4B8C-83A1-F6EECF244321}">
                <p14:modId xmlns:p14="http://schemas.microsoft.com/office/powerpoint/2010/main" val="1837200854"/>
              </p:ext>
            </p:extLst>
          </p:nvPr>
        </p:nvGraphicFramePr>
        <p:xfrm>
          <a:off x="194553" y="246280"/>
          <a:ext cx="11575914" cy="74168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наставника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bl>
          </a:graphicData>
        </a:graphic>
      </p:graphicFrame>
      <p:graphicFrame>
        <p:nvGraphicFramePr>
          <p:cNvPr id="5" name="Table 4">
            <a:extLst>
              <a:ext uri="{FF2B5EF4-FFF2-40B4-BE49-F238E27FC236}">
                <a16:creationId xmlns:a16="http://schemas.microsoft.com/office/drawing/2014/main" id="{68F560CE-FB5E-45D1-BD50-933C02EDC48A}"/>
              </a:ext>
            </a:extLst>
          </p:cNvPr>
          <p:cNvGraphicFramePr>
            <a:graphicFrameLocks noGrp="1"/>
          </p:cNvGraphicFramePr>
          <p:nvPr>
            <p:extLst>
              <p:ext uri="{D42A27DB-BD31-4B8C-83A1-F6EECF244321}">
                <p14:modId xmlns:p14="http://schemas.microsoft.com/office/powerpoint/2010/main" val="2886891343"/>
              </p:ext>
            </p:extLst>
          </p:nvPr>
        </p:nvGraphicFramePr>
        <p:xfrm>
          <a:off x="194552" y="1545610"/>
          <a:ext cx="11575914" cy="333756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ученика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1779502"/>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590142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0209164"/>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701510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985388"/>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8592233"/>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095994"/>
                  </a:ext>
                </a:extLst>
              </a:tr>
            </a:tbl>
          </a:graphicData>
        </a:graphic>
      </p:graphicFrame>
    </p:spTree>
    <p:extLst>
      <p:ext uri="{BB962C8B-B14F-4D97-AF65-F5344CB8AC3E}">
        <p14:creationId xmlns:p14="http://schemas.microsoft.com/office/powerpoint/2010/main" val="49936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A698DB-DE0F-4206-9C81-1D3D2FF01A2A}"/>
              </a:ext>
            </a:extLst>
          </p:cNvPr>
          <p:cNvSpPr txBox="1"/>
          <p:nvPr/>
        </p:nvSpPr>
        <p:spPr>
          <a:xfrm>
            <a:off x="109728" y="55900"/>
            <a:ext cx="1660839" cy="523220"/>
          </a:xfrm>
          <a:prstGeom prst="rect">
            <a:avLst/>
          </a:prstGeom>
          <a:noFill/>
        </p:spPr>
        <p:txBody>
          <a:bodyPr wrap="none" rtlCol="0">
            <a:spAutoFit/>
          </a:bodyPr>
          <a:lstStyle/>
          <a:p>
            <a:r>
              <a:rPr lang="bs-Cyrl-BA" sz="2800" b="1" dirty="0">
                <a:solidFill>
                  <a:srgbClr val="7030A0"/>
                </a:solidFill>
              </a:rPr>
              <a:t>САДРЖАЈ</a:t>
            </a:r>
            <a:endParaRPr lang="en-US" sz="2800" b="1" dirty="0">
              <a:solidFill>
                <a:srgbClr val="7030A0"/>
              </a:solidFill>
            </a:endParaRPr>
          </a:p>
        </p:txBody>
      </p:sp>
      <p:sp>
        <p:nvSpPr>
          <p:cNvPr id="6" name="Rectangle 5">
            <a:extLst>
              <a:ext uri="{FF2B5EF4-FFF2-40B4-BE49-F238E27FC236}">
                <a16:creationId xmlns:a16="http://schemas.microsoft.com/office/drawing/2014/main" id="{0A1B5F1E-3CC6-4A2D-9E67-78916BB59BE9}"/>
              </a:ext>
            </a:extLst>
          </p:cNvPr>
          <p:cNvSpPr/>
          <p:nvPr/>
        </p:nvSpPr>
        <p:spPr>
          <a:xfrm>
            <a:off x="109728" y="1298448"/>
            <a:ext cx="2926080" cy="45293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600"/>
          </a:p>
        </p:txBody>
      </p:sp>
      <p:sp>
        <p:nvSpPr>
          <p:cNvPr id="9" name="Rectangle 8">
            <a:extLst>
              <a:ext uri="{FF2B5EF4-FFF2-40B4-BE49-F238E27FC236}">
                <a16:creationId xmlns:a16="http://schemas.microsoft.com/office/drawing/2014/main" id="{DDB7A3C1-2EA8-4660-A61A-26502C5AC34B}"/>
              </a:ext>
            </a:extLst>
          </p:cNvPr>
          <p:cNvSpPr/>
          <p:nvPr/>
        </p:nvSpPr>
        <p:spPr>
          <a:xfrm>
            <a:off x="3139440" y="1292352"/>
            <a:ext cx="2926080" cy="4529328"/>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235AFF-FB2C-4298-9E40-DAE1AE6729A7}"/>
              </a:ext>
            </a:extLst>
          </p:cNvPr>
          <p:cNvSpPr/>
          <p:nvPr/>
        </p:nvSpPr>
        <p:spPr>
          <a:xfrm>
            <a:off x="6163056" y="1292352"/>
            <a:ext cx="2926080" cy="39839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317F5C67-7AC9-4B15-B375-C405BB6D0A5C}"/>
              </a:ext>
            </a:extLst>
          </p:cNvPr>
          <p:cNvSpPr/>
          <p:nvPr/>
        </p:nvSpPr>
        <p:spPr>
          <a:xfrm>
            <a:off x="9180576" y="1286256"/>
            <a:ext cx="2926080" cy="398396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E522184-38F2-4607-AAEA-7AF43AC9877D}"/>
              </a:ext>
            </a:extLst>
          </p:cNvPr>
          <p:cNvSpPr/>
          <p:nvPr/>
        </p:nvSpPr>
        <p:spPr>
          <a:xfrm>
            <a:off x="115824" y="597408"/>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a:t>
            </a:r>
            <a:endParaRPr lang="en-US"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264FAF72-601D-4E6D-A311-733CFB942D06}"/>
              </a:ext>
            </a:extLst>
          </p:cNvPr>
          <p:cNvSpPr/>
          <p:nvPr/>
        </p:nvSpPr>
        <p:spPr>
          <a:xfrm>
            <a:off x="3145536" y="591312"/>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Latn-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ALTERNATIVNE MJERE  JAVNE politike</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D0723BC9-A7E5-43F5-8F0E-C340E9008D74}"/>
              </a:ext>
            </a:extLst>
          </p:cNvPr>
          <p:cNvSpPr/>
          <p:nvPr/>
        </p:nvSpPr>
        <p:spPr>
          <a:xfrm>
            <a:off x="6169152" y="591312"/>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a:t>
            </a:r>
            <a:endParaRPr lang="en-US" dirty="0"/>
          </a:p>
        </p:txBody>
      </p:sp>
      <p:sp>
        <p:nvSpPr>
          <p:cNvPr id="21" name="Rectangle 20">
            <a:extLst>
              <a:ext uri="{FF2B5EF4-FFF2-40B4-BE49-F238E27FC236}">
                <a16:creationId xmlns:a16="http://schemas.microsoft.com/office/drawing/2014/main" id="{4962C048-87FF-4C3E-BAF8-136B4F55EAD1}"/>
              </a:ext>
            </a:extLst>
          </p:cNvPr>
          <p:cNvSpPr/>
          <p:nvPr/>
        </p:nvSpPr>
        <p:spPr>
          <a:xfrm>
            <a:off x="9186672" y="585216"/>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a:t>
            </a:r>
            <a:endParaRPr lang="en-US" dirty="0"/>
          </a:p>
        </p:txBody>
      </p:sp>
      <p:sp>
        <p:nvSpPr>
          <p:cNvPr id="22" name="TextBox 21">
            <a:extLst>
              <a:ext uri="{FF2B5EF4-FFF2-40B4-BE49-F238E27FC236}">
                <a16:creationId xmlns:a16="http://schemas.microsoft.com/office/drawing/2014/main" id="{68465E7B-0381-4F29-8969-790BF3CFCF60}"/>
              </a:ext>
            </a:extLst>
          </p:cNvPr>
          <p:cNvSpPr txBox="1"/>
          <p:nvPr/>
        </p:nvSpPr>
        <p:spPr>
          <a:xfrm>
            <a:off x="315419"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3"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23" name="TextBox 22">
            <a:extLst>
              <a:ext uri="{FF2B5EF4-FFF2-40B4-BE49-F238E27FC236}">
                <a16:creationId xmlns:a16="http://schemas.microsoft.com/office/drawing/2014/main" id="{8C4D5BBA-023C-4DBC-9FAC-B88DC1F152B8}"/>
              </a:ext>
            </a:extLst>
          </p:cNvPr>
          <p:cNvSpPr txBox="1"/>
          <p:nvPr/>
        </p:nvSpPr>
        <p:spPr>
          <a:xfrm>
            <a:off x="320334"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4"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24" name="TextBox 23">
            <a:extLst>
              <a:ext uri="{FF2B5EF4-FFF2-40B4-BE49-F238E27FC236}">
                <a16:creationId xmlns:a16="http://schemas.microsoft.com/office/drawing/2014/main" id="{BAA8FB46-4E3B-4933-B276-6F06DD9C0F29}"/>
              </a:ext>
            </a:extLst>
          </p:cNvPr>
          <p:cNvSpPr txBox="1"/>
          <p:nvPr/>
        </p:nvSpPr>
        <p:spPr>
          <a:xfrm>
            <a:off x="315419"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5"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25" name="TextBox 24">
            <a:extLst>
              <a:ext uri="{FF2B5EF4-FFF2-40B4-BE49-F238E27FC236}">
                <a16:creationId xmlns:a16="http://schemas.microsoft.com/office/drawing/2014/main" id="{945D9C05-8948-47AF-826F-0CEA9096B076}"/>
              </a:ext>
            </a:extLst>
          </p:cNvPr>
          <p:cNvSpPr txBox="1"/>
          <p:nvPr/>
        </p:nvSpPr>
        <p:spPr>
          <a:xfrm>
            <a:off x="315419" y="2503362"/>
            <a:ext cx="2566215" cy="830997"/>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6" action="ppaction://hlinksldjump">
                  <a:extLst>
                    <a:ext uri="{A12FA001-AC4F-418D-AE19-62706E023703}">
                      <ahyp:hlinkClr xmlns:ahyp="http://schemas.microsoft.com/office/drawing/2018/hyperlinkcolor" val="tx"/>
                    </a:ext>
                  </a:extLst>
                </a:hlinkClick>
              </a:rPr>
              <a:t>ГЕОГРАФСКА КАРТА ИЛИ МАПА ИЗ ВАЗДУХА</a:t>
            </a:r>
            <a:endParaRPr lang="en-US" sz="1600" b="1" dirty="0">
              <a:ln w="10541" cmpd="sng">
                <a:noFill/>
                <a:prstDash val="solid"/>
              </a:ln>
            </a:endParaRPr>
          </a:p>
        </p:txBody>
      </p:sp>
      <p:sp>
        <p:nvSpPr>
          <p:cNvPr id="26" name="TextBox 25">
            <a:extLst>
              <a:ext uri="{FF2B5EF4-FFF2-40B4-BE49-F238E27FC236}">
                <a16:creationId xmlns:a16="http://schemas.microsoft.com/office/drawing/2014/main" id="{64AF9923-FEC3-470A-A71D-EA42C9CB0C66}"/>
              </a:ext>
            </a:extLst>
          </p:cNvPr>
          <p:cNvSpPr txBox="1"/>
          <p:nvPr/>
        </p:nvSpPr>
        <p:spPr>
          <a:xfrm>
            <a:off x="289659" y="3326142"/>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7"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endParaRPr>
          </a:p>
        </p:txBody>
      </p:sp>
      <p:sp>
        <p:nvSpPr>
          <p:cNvPr id="27" name="TextBox 26">
            <a:extLst>
              <a:ext uri="{FF2B5EF4-FFF2-40B4-BE49-F238E27FC236}">
                <a16:creationId xmlns:a16="http://schemas.microsoft.com/office/drawing/2014/main" id="{F19E3ECB-EF8D-4D43-B908-770DAF8F07C1}"/>
              </a:ext>
            </a:extLst>
          </p:cNvPr>
          <p:cNvSpPr txBox="1"/>
          <p:nvPr/>
        </p:nvSpPr>
        <p:spPr>
          <a:xfrm>
            <a:off x="298805" y="3644118"/>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8"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28" name="TextBox 27">
            <a:extLst>
              <a:ext uri="{FF2B5EF4-FFF2-40B4-BE49-F238E27FC236}">
                <a16:creationId xmlns:a16="http://schemas.microsoft.com/office/drawing/2014/main" id="{8867B0F2-DDAA-4C70-A07D-E2BFCAF38BF0}"/>
              </a:ext>
            </a:extLst>
          </p:cNvPr>
          <p:cNvSpPr txBox="1"/>
          <p:nvPr/>
        </p:nvSpPr>
        <p:spPr>
          <a:xfrm>
            <a:off x="315418" y="5115274"/>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9"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29" name="TextBox 28">
            <a:extLst>
              <a:ext uri="{FF2B5EF4-FFF2-40B4-BE49-F238E27FC236}">
                <a16:creationId xmlns:a16="http://schemas.microsoft.com/office/drawing/2014/main" id="{F26AACD2-FD1D-4954-9E59-AC83B08B4112}"/>
              </a:ext>
            </a:extLst>
          </p:cNvPr>
          <p:cNvSpPr txBox="1"/>
          <p:nvPr/>
        </p:nvSpPr>
        <p:spPr>
          <a:xfrm>
            <a:off x="289659" y="4042458"/>
            <a:ext cx="2720389"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10" action="ppaction://hlinksldjump">
                  <a:extLst>
                    <a:ext uri="{A12FA001-AC4F-418D-AE19-62706E023703}">
                      <ahyp:hlinkClr xmlns:ahyp="http://schemas.microsoft.com/office/drawing/2018/hyperlinkcolor" val="tx"/>
                    </a:ext>
                  </a:extLst>
                </a:hlinkClick>
              </a:rPr>
              <a:t>ОСТАЛО (САЖЕТАК ИСТРАЖИВАЊА, ДОДАТНИ ГРАФИКОНИ, ИТД.)</a:t>
            </a:r>
            <a:endParaRPr lang="en-US" sz="1600" b="1" dirty="0">
              <a:ln w="10541" cmpd="sng">
                <a:noFill/>
                <a:prstDash val="solid"/>
              </a:ln>
            </a:endParaRPr>
          </a:p>
        </p:txBody>
      </p:sp>
      <p:sp>
        <p:nvSpPr>
          <p:cNvPr id="39" name="TextBox 38">
            <a:extLst>
              <a:ext uri="{FF2B5EF4-FFF2-40B4-BE49-F238E27FC236}">
                <a16:creationId xmlns:a16="http://schemas.microsoft.com/office/drawing/2014/main" id="{5038EFDB-EEAE-4506-8258-EFE0A30ACC0D}"/>
              </a:ext>
            </a:extLst>
          </p:cNvPr>
          <p:cNvSpPr txBox="1"/>
          <p:nvPr/>
        </p:nvSpPr>
        <p:spPr>
          <a:xfrm>
            <a:off x="3139440"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1"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40" name="TextBox 39">
            <a:extLst>
              <a:ext uri="{FF2B5EF4-FFF2-40B4-BE49-F238E27FC236}">
                <a16:creationId xmlns:a16="http://schemas.microsoft.com/office/drawing/2014/main" id="{B7023B18-435D-4564-B47F-06C315070735}"/>
              </a:ext>
            </a:extLst>
          </p:cNvPr>
          <p:cNvSpPr txBox="1"/>
          <p:nvPr/>
        </p:nvSpPr>
        <p:spPr>
          <a:xfrm>
            <a:off x="3139440" y="1921651"/>
            <a:ext cx="2926080"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2" action="ppaction://hlinksldjump">
                  <a:extLst>
                    <a:ext uri="{A12FA001-AC4F-418D-AE19-62706E023703}">
                      <ahyp:hlinkClr xmlns:ahyp="http://schemas.microsoft.com/office/drawing/2018/hyperlinkcolor" val="tx"/>
                    </a:ext>
                  </a:extLst>
                </a:hlinkClick>
              </a:rPr>
              <a:t>ГРАФИКОНИ, ДИЈАГРАМИ, САЖЕЦИ РЕЗУЛТАТА АНКЕТИРАЊА/МИНИ-ИСТРАЖИВАЊА</a:t>
            </a:r>
            <a:endParaRPr lang="en-US" sz="1600" b="1" dirty="0">
              <a:ln w="10541" cmpd="sng">
                <a:noFill/>
                <a:prstDash val="solid"/>
              </a:ln>
              <a:solidFill>
                <a:srgbClr val="FFFF00"/>
              </a:solidFill>
            </a:endParaRPr>
          </a:p>
        </p:txBody>
      </p:sp>
      <p:sp>
        <p:nvSpPr>
          <p:cNvPr id="41" name="TextBox 40">
            <a:extLst>
              <a:ext uri="{FF2B5EF4-FFF2-40B4-BE49-F238E27FC236}">
                <a16:creationId xmlns:a16="http://schemas.microsoft.com/office/drawing/2014/main" id="{A9CCA12E-A1AB-4C25-B7B1-631E73F13313}"/>
              </a:ext>
            </a:extLst>
          </p:cNvPr>
          <p:cNvSpPr txBox="1"/>
          <p:nvPr/>
        </p:nvSpPr>
        <p:spPr>
          <a:xfrm>
            <a:off x="3145536" y="3000643"/>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3" action="ppaction://hlinksldjump">
                  <a:extLst>
                    <a:ext uri="{A12FA001-AC4F-418D-AE19-62706E023703}">
                      <ahyp:hlinkClr xmlns:ahyp="http://schemas.microsoft.com/office/drawing/2018/hyperlinkcolor" val="tx"/>
                    </a:ext>
                  </a:extLst>
                </a:hlinkClick>
              </a:rPr>
              <a:t>ДОДАТНЕ АНКЕТЕ</a:t>
            </a:r>
            <a:endParaRPr lang="en-US" sz="1600" b="1" dirty="0">
              <a:ln w="10541" cmpd="sng">
                <a:noFill/>
                <a:prstDash val="solid"/>
              </a:ln>
              <a:solidFill>
                <a:srgbClr val="FFFF00"/>
              </a:solidFill>
            </a:endParaRPr>
          </a:p>
        </p:txBody>
      </p:sp>
      <p:sp>
        <p:nvSpPr>
          <p:cNvPr id="42" name="TextBox 41">
            <a:extLst>
              <a:ext uri="{FF2B5EF4-FFF2-40B4-BE49-F238E27FC236}">
                <a16:creationId xmlns:a16="http://schemas.microsoft.com/office/drawing/2014/main" id="{8B19C406-7AFE-441F-A5E1-E7A568020478}"/>
              </a:ext>
            </a:extLst>
          </p:cNvPr>
          <p:cNvSpPr txBox="1"/>
          <p:nvPr/>
        </p:nvSpPr>
        <p:spPr>
          <a:xfrm>
            <a:off x="3139440" y="3360307"/>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4" action="ppaction://hlinksldjump">
                  <a:extLst>
                    <a:ext uri="{A12FA001-AC4F-418D-AE19-62706E023703}">
                      <ahyp:hlinkClr xmlns:ahyp="http://schemas.microsoft.com/office/drawing/2018/hyperlinkcolor" val="tx"/>
                    </a:ext>
                  </a:extLst>
                </a:hlinkClick>
              </a:rPr>
              <a:t>МЕДИЈИ, ДОПИСИ</a:t>
            </a:r>
            <a:endParaRPr lang="en-US" sz="1600" b="1" dirty="0">
              <a:ln w="10541" cmpd="sng">
                <a:noFill/>
                <a:prstDash val="solid"/>
              </a:ln>
              <a:solidFill>
                <a:srgbClr val="FFFF00"/>
              </a:solidFill>
            </a:endParaRPr>
          </a:p>
        </p:txBody>
      </p:sp>
      <p:sp>
        <p:nvSpPr>
          <p:cNvPr id="43" name="TextBox 42">
            <a:extLst>
              <a:ext uri="{FF2B5EF4-FFF2-40B4-BE49-F238E27FC236}">
                <a16:creationId xmlns:a16="http://schemas.microsoft.com/office/drawing/2014/main" id="{94470EBA-A5AA-4985-80D6-D89C729FA5A5}"/>
              </a:ext>
            </a:extLst>
          </p:cNvPr>
          <p:cNvSpPr txBox="1"/>
          <p:nvPr/>
        </p:nvSpPr>
        <p:spPr>
          <a:xfrm>
            <a:off x="3145536" y="3719971"/>
            <a:ext cx="292608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5" action="ppaction://hlinksldjump">
                  <a:extLst>
                    <a:ext uri="{A12FA001-AC4F-418D-AE19-62706E023703}">
                      <ahyp:hlinkClr xmlns:ahyp="http://schemas.microsoft.com/office/drawing/2018/hyperlinkcolor" val="tx"/>
                    </a:ext>
                  </a:extLst>
                </a:hlinkClick>
              </a:rPr>
              <a:t>ДОДАТНА ДОКУМЕНТАЦИЈА</a:t>
            </a:r>
            <a:endParaRPr lang="en-US" sz="1600" b="1" dirty="0">
              <a:ln w="10541" cmpd="sng">
                <a:noFill/>
                <a:prstDash val="solid"/>
              </a:ln>
              <a:solidFill>
                <a:srgbClr val="FFFF00"/>
              </a:solidFill>
            </a:endParaRPr>
          </a:p>
        </p:txBody>
      </p:sp>
      <p:sp>
        <p:nvSpPr>
          <p:cNvPr id="44" name="TextBox 43">
            <a:extLst>
              <a:ext uri="{FF2B5EF4-FFF2-40B4-BE49-F238E27FC236}">
                <a16:creationId xmlns:a16="http://schemas.microsoft.com/office/drawing/2014/main" id="{E3C5903C-CA73-4D20-932D-191F19336BC2}"/>
              </a:ext>
            </a:extLst>
          </p:cNvPr>
          <p:cNvSpPr txBox="1"/>
          <p:nvPr/>
        </p:nvSpPr>
        <p:spPr>
          <a:xfrm>
            <a:off x="3151632" y="4304746"/>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6"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45" name="TextBox 44">
            <a:extLst>
              <a:ext uri="{FF2B5EF4-FFF2-40B4-BE49-F238E27FC236}">
                <a16:creationId xmlns:a16="http://schemas.microsoft.com/office/drawing/2014/main" id="{9813B8AD-6043-4F68-912E-F9D3E24A328F}"/>
              </a:ext>
            </a:extLst>
          </p:cNvPr>
          <p:cNvSpPr txBox="1"/>
          <p:nvPr/>
        </p:nvSpPr>
        <p:spPr>
          <a:xfrm>
            <a:off x="3157728" y="4676602"/>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7"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47" name="TextBox 46">
            <a:extLst>
              <a:ext uri="{FF2B5EF4-FFF2-40B4-BE49-F238E27FC236}">
                <a16:creationId xmlns:a16="http://schemas.microsoft.com/office/drawing/2014/main" id="{CFC3C6DA-B19F-4303-B90F-4DDCC4B637D5}"/>
              </a:ext>
            </a:extLst>
          </p:cNvPr>
          <p:cNvSpPr txBox="1"/>
          <p:nvPr/>
        </p:nvSpPr>
        <p:spPr>
          <a:xfrm>
            <a:off x="6234626"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8"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48" name="TextBox 47">
            <a:extLst>
              <a:ext uri="{FF2B5EF4-FFF2-40B4-BE49-F238E27FC236}">
                <a16:creationId xmlns:a16="http://schemas.microsoft.com/office/drawing/2014/main" id="{DCBCA31E-358C-4D91-B7D6-65B3B8EC8B69}"/>
              </a:ext>
            </a:extLst>
          </p:cNvPr>
          <p:cNvSpPr txBox="1"/>
          <p:nvPr/>
        </p:nvSpPr>
        <p:spPr>
          <a:xfrm>
            <a:off x="6239541"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9"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49" name="TextBox 48">
            <a:extLst>
              <a:ext uri="{FF2B5EF4-FFF2-40B4-BE49-F238E27FC236}">
                <a16:creationId xmlns:a16="http://schemas.microsoft.com/office/drawing/2014/main" id="{ADD11D68-F66A-4D5E-B8DB-7AC21FCC9884}"/>
              </a:ext>
            </a:extLst>
          </p:cNvPr>
          <p:cNvSpPr txBox="1"/>
          <p:nvPr/>
        </p:nvSpPr>
        <p:spPr>
          <a:xfrm>
            <a:off x="6234626"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0"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50" name="TextBox 49">
            <a:extLst>
              <a:ext uri="{FF2B5EF4-FFF2-40B4-BE49-F238E27FC236}">
                <a16:creationId xmlns:a16="http://schemas.microsoft.com/office/drawing/2014/main" id="{76B8081A-33CC-4246-BEBE-BD81A7914CDA}"/>
              </a:ext>
            </a:extLst>
          </p:cNvPr>
          <p:cNvSpPr txBox="1"/>
          <p:nvPr/>
        </p:nvSpPr>
        <p:spPr>
          <a:xfrm>
            <a:off x="6234626" y="2503362"/>
            <a:ext cx="2690993"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1" action="ppaction://hlinksldjump">
                  <a:extLst>
                    <a:ext uri="{A12FA001-AC4F-418D-AE19-62706E023703}">
                      <ahyp:hlinkClr xmlns:ahyp="http://schemas.microsoft.com/office/drawing/2018/hyperlinkcolor" val="tx"/>
                    </a:ext>
                  </a:extLst>
                </a:hlinkClick>
              </a:rPr>
              <a:t>САЖЕТАК О УСТАВНОСТИ</a:t>
            </a:r>
            <a:endParaRPr lang="en-US" sz="1600" b="1" dirty="0">
              <a:ln w="10541" cmpd="sng">
                <a:noFill/>
                <a:prstDash val="solid"/>
              </a:ln>
            </a:endParaRPr>
          </a:p>
        </p:txBody>
      </p:sp>
      <p:sp>
        <p:nvSpPr>
          <p:cNvPr id="51" name="TextBox 50">
            <a:extLst>
              <a:ext uri="{FF2B5EF4-FFF2-40B4-BE49-F238E27FC236}">
                <a16:creationId xmlns:a16="http://schemas.microsoft.com/office/drawing/2014/main" id="{D33FAF8D-B850-4892-B3CB-D9CC152A173D}"/>
              </a:ext>
            </a:extLst>
          </p:cNvPr>
          <p:cNvSpPr txBox="1"/>
          <p:nvPr/>
        </p:nvSpPr>
        <p:spPr>
          <a:xfrm>
            <a:off x="6234626" y="2803113"/>
            <a:ext cx="174361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2"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52" name="TextBox 51">
            <a:extLst>
              <a:ext uri="{FF2B5EF4-FFF2-40B4-BE49-F238E27FC236}">
                <a16:creationId xmlns:a16="http://schemas.microsoft.com/office/drawing/2014/main" id="{25BD93A2-8317-4265-BF2E-4B92564B6B89}"/>
              </a:ext>
            </a:extLst>
          </p:cNvPr>
          <p:cNvSpPr txBox="1"/>
          <p:nvPr/>
        </p:nvSpPr>
        <p:spPr>
          <a:xfrm>
            <a:off x="6234626" y="3099230"/>
            <a:ext cx="2665986"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3" action="ppaction://hlinksldjump">
                  <a:extLst>
                    <a:ext uri="{A12FA001-AC4F-418D-AE19-62706E023703}">
                      <ahyp:hlinkClr xmlns:ahyp="http://schemas.microsoft.com/office/drawing/2018/hyperlinkcolor" val="tx"/>
                    </a:ext>
                  </a:extLst>
                </a:hlinkClick>
              </a:rPr>
              <a:t>ШТАМПАНИ МАТЕРИЈАЛ</a:t>
            </a:r>
            <a:endParaRPr lang="en-US" sz="1600" b="1" dirty="0">
              <a:ln w="10541" cmpd="sng">
                <a:noFill/>
                <a:prstDash val="solid"/>
              </a:ln>
            </a:endParaRPr>
          </a:p>
        </p:txBody>
      </p:sp>
      <p:sp>
        <p:nvSpPr>
          <p:cNvPr id="53" name="TextBox 52">
            <a:extLst>
              <a:ext uri="{FF2B5EF4-FFF2-40B4-BE49-F238E27FC236}">
                <a16:creationId xmlns:a16="http://schemas.microsoft.com/office/drawing/2014/main" id="{5EBA4997-0E14-4D3D-B31B-0489A13A2CA4}"/>
              </a:ext>
            </a:extLst>
          </p:cNvPr>
          <p:cNvSpPr txBox="1"/>
          <p:nvPr/>
        </p:nvSpPr>
        <p:spPr>
          <a:xfrm>
            <a:off x="6234627" y="3423002"/>
            <a:ext cx="285451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4" action="ppaction://hlinksldjump">
                  <a:extLst>
                    <a:ext uri="{A12FA001-AC4F-418D-AE19-62706E023703}">
                      <ahyp:hlinkClr xmlns:ahyp="http://schemas.microsoft.com/office/drawing/2018/hyperlinkcolor" val="tx"/>
                    </a:ext>
                  </a:extLst>
                </a:hlinkClick>
              </a:rPr>
              <a:t>ПИСМА ПОДРШКЕ ИЛИ ОПОНЕНАТА</a:t>
            </a:r>
            <a:endParaRPr lang="en-US" sz="1600" b="1" dirty="0">
              <a:ln w="10541" cmpd="sng">
                <a:noFill/>
                <a:prstDash val="solid"/>
              </a:ln>
            </a:endParaRPr>
          </a:p>
        </p:txBody>
      </p:sp>
      <p:sp>
        <p:nvSpPr>
          <p:cNvPr id="54" name="TextBox 53">
            <a:extLst>
              <a:ext uri="{FF2B5EF4-FFF2-40B4-BE49-F238E27FC236}">
                <a16:creationId xmlns:a16="http://schemas.microsoft.com/office/drawing/2014/main" id="{A7E59F54-59D9-4006-94AB-1AC7BDD16482}"/>
              </a:ext>
            </a:extLst>
          </p:cNvPr>
          <p:cNvSpPr txBox="1"/>
          <p:nvPr/>
        </p:nvSpPr>
        <p:spPr>
          <a:xfrm>
            <a:off x="6249587" y="3969317"/>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55" name="TextBox 54">
            <a:extLst>
              <a:ext uri="{FF2B5EF4-FFF2-40B4-BE49-F238E27FC236}">
                <a16:creationId xmlns:a16="http://schemas.microsoft.com/office/drawing/2014/main" id="{BCAAB33D-79B5-4956-BB5F-3AF069C711D6}"/>
              </a:ext>
            </a:extLst>
          </p:cNvPr>
          <p:cNvSpPr txBox="1"/>
          <p:nvPr/>
        </p:nvSpPr>
        <p:spPr>
          <a:xfrm>
            <a:off x="6288957" y="433154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2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56" name="TextBox 55">
            <a:extLst>
              <a:ext uri="{FF2B5EF4-FFF2-40B4-BE49-F238E27FC236}">
                <a16:creationId xmlns:a16="http://schemas.microsoft.com/office/drawing/2014/main" id="{399D2B34-C421-4063-9995-16FB53B392AE}"/>
              </a:ext>
            </a:extLst>
          </p:cNvPr>
          <p:cNvSpPr txBox="1"/>
          <p:nvPr/>
        </p:nvSpPr>
        <p:spPr>
          <a:xfrm>
            <a:off x="9290304" y="1580275"/>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7"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57" name="TextBox 56">
            <a:extLst>
              <a:ext uri="{FF2B5EF4-FFF2-40B4-BE49-F238E27FC236}">
                <a16:creationId xmlns:a16="http://schemas.microsoft.com/office/drawing/2014/main" id="{BCC56577-F65A-4376-A47D-AD4357DD5B9A}"/>
              </a:ext>
            </a:extLst>
          </p:cNvPr>
          <p:cNvSpPr txBox="1"/>
          <p:nvPr/>
        </p:nvSpPr>
        <p:spPr>
          <a:xfrm>
            <a:off x="9290304" y="1920240"/>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8"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solidFill>
                <a:srgbClr val="FFFF00"/>
              </a:solidFill>
            </a:endParaRPr>
          </a:p>
        </p:txBody>
      </p:sp>
      <p:sp>
        <p:nvSpPr>
          <p:cNvPr id="58" name="TextBox 57">
            <a:extLst>
              <a:ext uri="{FF2B5EF4-FFF2-40B4-BE49-F238E27FC236}">
                <a16:creationId xmlns:a16="http://schemas.microsoft.com/office/drawing/2014/main" id="{5C9AF540-8876-4FEA-BF5F-48710EA537E5}"/>
              </a:ext>
            </a:extLst>
          </p:cNvPr>
          <p:cNvSpPr txBox="1"/>
          <p:nvPr/>
        </p:nvSpPr>
        <p:spPr>
          <a:xfrm>
            <a:off x="9290304" y="2220124"/>
            <a:ext cx="2791968"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9" action="ppaction://hlinksldjump">
                  <a:extLst>
                    <a:ext uri="{A12FA001-AC4F-418D-AE19-62706E023703}">
                      <ahyp:hlinkClr xmlns:ahyp="http://schemas.microsoft.com/office/drawing/2018/hyperlinkcolor" val="tx"/>
                    </a:ext>
                  </a:extLst>
                </a:hlinkClick>
              </a:rPr>
              <a:t>ОДРЖАНИ САСТАНЦИ (ВИДЕО ПОЗИВИ)</a:t>
            </a:r>
            <a:endParaRPr lang="en-US" sz="1600" b="1" dirty="0">
              <a:ln w="10541" cmpd="sng">
                <a:noFill/>
                <a:prstDash val="solid"/>
              </a:ln>
              <a:solidFill>
                <a:srgbClr val="FFFF00"/>
              </a:solidFill>
            </a:endParaRPr>
          </a:p>
        </p:txBody>
      </p:sp>
      <p:sp>
        <p:nvSpPr>
          <p:cNvPr id="59" name="TextBox 58">
            <a:extLst>
              <a:ext uri="{FF2B5EF4-FFF2-40B4-BE49-F238E27FC236}">
                <a16:creationId xmlns:a16="http://schemas.microsoft.com/office/drawing/2014/main" id="{8C717D74-A51C-4D46-AA8E-B7788700F0BB}"/>
              </a:ext>
            </a:extLst>
          </p:cNvPr>
          <p:cNvSpPr txBox="1"/>
          <p:nvPr/>
        </p:nvSpPr>
        <p:spPr>
          <a:xfrm>
            <a:off x="9302496" y="280039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0"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solidFill>
                <a:srgbClr val="FFFF00"/>
              </a:solidFill>
            </a:endParaRPr>
          </a:p>
        </p:txBody>
      </p:sp>
      <p:sp>
        <p:nvSpPr>
          <p:cNvPr id="60" name="TextBox 59">
            <a:extLst>
              <a:ext uri="{FF2B5EF4-FFF2-40B4-BE49-F238E27FC236}">
                <a16:creationId xmlns:a16="http://schemas.microsoft.com/office/drawing/2014/main" id="{AC22D6C7-D259-4FF3-BE0E-309D883A1E14}"/>
              </a:ext>
            </a:extLst>
          </p:cNvPr>
          <p:cNvSpPr txBox="1"/>
          <p:nvPr/>
        </p:nvSpPr>
        <p:spPr>
          <a:xfrm>
            <a:off x="9314688" y="311678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1" action="ppaction://hlinksldjump">
                  <a:extLst>
                    <a:ext uri="{A12FA001-AC4F-418D-AE19-62706E023703}">
                      <ahyp:hlinkClr xmlns:ahyp="http://schemas.microsoft.com/office/drawing/2018/hyperlinkcolor" val="tx"/>
                    </a:ext>
                  </a:extLst>
                </a:hlinkClick>
              </a:rPr>
              <a:t>ПЕТИЦИЈЕ И СПОРАЗУМИ</a:t>
            </a:r>
            <a:endParaRPr lang="en-US" sz="1600" b="1" dirty="0">
              <a:ln w="10541" cmpd="sng">
                <a:noFill/>
                <a:prstDash val="solid"/>
              </a:ln>
              <a:solidFill>
                <a:srgbClr val="FFFF00"/>
              </a:solidFill>
            </a:endParaRPr>
          </a:p>
        </p:txBody>
      </p:sp>
      <p:sp>
        <p:nvSpPr>
          <p:cNvPr id="61" name="TextBox 60">
            <a:extLst>
              <a:ext uri="{FF2B5EF4-FFF2-40B4-BE49-F238E27FC236}">
                <a16:creationId xmlns:a16="http://schemas.microsoft.com/office/drawing/2014/main" id="{B5359540-E0C5-48CF-B83D-E820DE58F1A2}"/>
              </a:ext>
            </a:extLst>
          </p:cNvPr>
          <p:cNvSpPr txBox="1"/>
          <p:nvPr/>
        </p:nvSpPr>
        <p:spPr>
          <a:xfrm>
            <a:off x="9314688" y="3425582"/>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2" action="ppaction://hlinksldjump">
                  <a:extLst>
                    <a:ext uri="{A12FA001-AC4F-418D-AE19-62706E023703}">
                      <ahyp:hlinkClr xmlns:ahyp="http://schemas.microsoft.com/office/drawing/2018/hyperlinkcolor" val="tx"/>
                    </a:ext>
                  </a:extLst>
                </a:hlinkClick>
              </a:rPr>
              <a:t>ИНФО-МАТЕРИЈАЛИ</a:t>
            </a:r>
            <a:endParaRPr lang="en-US" sz="1600" b="1" dirty="0">
              <a:ln w="10541" cmpd="sng">
                <a:noFill/>
                <a:prstDash val="solid"/>
              </a:ln>
              <a:solidFill>
                <a:srgbClr val="FFFF00"/>
              </a:solidFill>
            </a:endParaRPr>
          </a:p>
        </p:txBody>
      </p:sp>
      <p:sp>
        <p:nvSpPr>
          <p:cNvPr id="62" name="TextBox 61">
            <a:extLst>
              <a:ext uri="{FF2B5EF4-FFF2-40B4-BE49-F238E27FC236}">
                <a16:creationId xmlns:a16="http://schemas.microsoft.com/office/drawing/2014/main" id="{E72572E6-25BB-49A0-8FA0-328BC3E37AB7}"/>
              </a:ext>
            </a:extLst>
          </p:cNvPr>
          <p:cNvSpPr txBox="1"/>
          <p:nvPr/>
        </p:nvSpPr>
        <p:spPr>
          <a:xfrm>
            <a:off x="9314688" y="372530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3"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63" name="TextBox 62">
            <a:extLst>
              <a:ext uri="{FF2B5EF4-FFF2-40B4-BE49-F238E27FC236}">
                <a16:creationId xmlns:a16="http://schemas.microsoft.com/office/drawing/2014/main" id="{CC4A7F2A-79FF-4DEB-A604-2255CACB6E29}"/>
              </a:ext>
            </a:extLst>
          </p:cNvPr>
          <p:cNvSpPr txBox="1"/>
          <p:nvPr/>
        </p:nvSpPr>
        <p:spPr>
          <a:xfrm>
            <a:off x="9314688" y="403267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4" action="ppaction://hlinksldjump">
                  <a:extLst>
                    <a:ext uri="{A12FA001-AC4F-418D-AE19-62706E023703}">
                      <ahyp:hlinkClr xmlns:ahyp="http://schemas.microsoft.com/office/drawing/2018/hyperlinkcolor" val="tx"/>
                    </a:ext>
                  </a:extLst>
                </a:hlinkClick>
              </a:rPr>
              <a:t>ФИНАНСИЈСКА СРЕДСТВА</a:t>
            </a:r>
            <a:endParaRPr lang="en-US" sz="1600" b="1" dirty="0">
              <a:ln w="10541" cmpd="sng">
                <a:noFill/>
                <a:prstDash val="solid"/>
              </a:ln>
              <a:solidFill>
                <a:srgbClr val="FFFF00"/>
              </a:solidFill>
            </a:endParaRPr>
          </a:p>
        </p:txBody>
      </p:sp>
      <p:sp>
        <p:nvSpPr>
          <p:cNvPr id="64" name="TextBox 63">
            <a:extLst>
              <a:ext uri="{FF2B5EF4-FFF2-40B4-BE49-F238E27FC236}">
                <a16:creationId xmlns:a16="http://schemas.microsoft.com/office/drawing/2014/main" id="{DD147CAD-1098-4C9F-A7FF-7C65362D856F}"/>
              </a:ext>
            </a:extLst>
          </p:cNvPr>
          <p:cNvSpPr txBox="1"/>
          <p:nvPr/>
        </p:nvSpPr>
        <p:spPr>
          <a:xfrm>
            <a:off x="9314688" y="4338048"/>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65" name="TextBox 64">
            <a:extLst>
              <a:ext uri="{FF2B5EF4-FFF2-40B4-BE49-F238E27FC236}">
                <a16:creationId xmlns:a16="http://schemas.microsoft.com/office/drawing/2014/main" id="{0B6D6CB2-9FEE-4DED-AEB8-FB511BCCA5EA}"/>
              </a:ext>
            </a:extLst>
          </p:cNvPr>
          <p:cNvSpPr txBox="1"/>
          <p:nvPr/>
        </p:nvSpPr>
        <p:spPr>
          <a:xfrm>
            <a:off x="9314688" y="4676602"/>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9" name="TextBox 68">
            <a:extLst>
              <a:ext uri="{FF2B5EF4-FFF2-40B4-BE49-F238E27FC236}">
                <a16:creationId xmlns:a16="http://schemas.microsoft.com/office/drawing/2014/main" id="{E81A2A59-1D7C-4CFA-BAFC-C78699345EBF}"/>
              </a:ext>
            </a:extLst>
          </p:cNvPr>
          <p:cNvSpPr txBox="1"/>
          <p:nvPr/>
        </p:nvSpPr>
        <p:spPr>
          <a:xfrm>
            <a:off x="330198" y="540878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37"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70" name="TextBox 69">
            <a:extLst>
              <a:ext uri="{FF2B5EF4-FFF2-40B4-BE49-F238E27FC236}">
                <a16:creationId xmlns:a16="http://schemas.microsoft.com/office/drawing/2014/main" id="{6C5C24C3-9E85-4341-80C3-0EFF2CF25440}"/>
              </a:ext>
            </a:extLst>
          </p:cNvPr>
          <p:cNvSpPr txBox="1"/>
          <p:nvPr/>
        </p:nvSpPr>
        <p:spPr>
          <a:xfrm>
            <a:off x="3183605" y="5063213"/>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8"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6" name="Rectangle 65">
            <a:extLst>
              <a:ext uri="{FF2B5EF4-FFF2-40B4-BE49-F238E27FC236}">
                <a16:creationId xmlns:a16="http://schemas.microsoft.com/office/drawing/2014/main" id="{5E03D384-C1F5-4376-9A21-420FF50AB307}"/>
              </a:ext>
            </a:extLst>
          </p:cNvPr>
          <p:cNvSpPr/>
          <p:nvPr/>
        </p:nvSpPr>
        <p:spPr>
          <a:xfrm>
            <a:off x="6170050" y="5369853"/>
            <a:ext cx="5936605" cy="47427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hlinkClick r:id="rId39" action="ppaction://hlinksldjump">
                  <a:extLst>
                    <a:ext uri="{A12FA001-AC4F-418D-AE19-62706E023703}">
                      <ahyp:hlinkClr xmlns:ahyp="http://schemas.microsoft.com/office/drawing/2018/hyperlinkcolor" val="tx"/>
                    </a:ext>
                  </a:extLst>
                </a:hlinkClick>
              </a:rPr>
              <a:t>ОСВРТ НА НАУЧЕНО</a:t>
            </a:r>
            <a:endParaRPr lang="en-US" dirty="0">
              <a:solidFill>
                <a:srgbClr val="7030A0"/>
              </a:solidFill>
            </a:endParaRPr>
          </a:p>
        </p:txBody>
      </p:sp>
    </p:spTree>
    <p:extLst>
      <p:ext uri="{BB962C8B-B14F-4D97-AF65-F5344CB8AC3E}">
        <p14:creationId xmlns:p14="http://schemas.microsoft.com/office/powerpoint/2010/main" val="4102541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a:t>
            </a:r>
          </a:p>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ПРОБЛЕМА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646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објашњење проблема</a:t>
            </a:r>
            <a:endParaRPr lang="en-US" sz="1500" dirty="0">
              <a:solidFill>
                <a:srgbClr val="7030A0"/>
              </a:solidFill>
            </a:endParaRPr>
          </a:p>
        </p:txBody>
      </p:sp>
    </p:spTree>
    <p:extLst>
      <p:ext uri="{BB962C8B-B14F-4D97-AF65-F5344CB8AC3E}">
        <p14:creationId xmlns:p14="http://schemas.microsoft.com/office/powerpoint/2010/main" val="344404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објашњења проблема</a:t>
            </a:r>
            <a:endParaRPr lang="en-US" sz="1500" dirty="0">
              <a:solidFill>
                <a:srgbClr val="7030A0"/>
              </a:solidFill>
            </a:endParaRPr>
          </a:p>
        </p:txBody>
      </p:sp>
    </p:spTree>
    <p:extLst>
      <p:ext uri="{BB962C8B-B14F-4D97-AF65-F5344CB8AC3E}">
        <p14:creationId xmlns:p14="http://schemas.microsoft.com/office/powerpoint/2010/main" val="272225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457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960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ГЕОГРАФСКА КАРТА ИЛИ МАПА ИЗ ВАЗДУХА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900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ПИСМА ПОДРШКЕ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2762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BC2FA179-D6F1-4870-AB75-552DFD6E57EF}"/>
              </a:ext>
            </a:extLst>
          </p:cNvPr>
          <p:cNvSpPr/>
          <p:nvPr/>
        </p:nvSpPr>
        <p:spPr>
          <a:xfrm>
            <a:off x="334298"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6850B4-48AA-43DA-9540-EECC3F0665CB}"/>
              </a:ext>
            </a:extLst>
          </p:cNvPr>
          <p:cNvSpPr/>
          <p:nvPr/>
        </p:nvSpPr>
        <p:spPr>
          <a:xfrm>
            <a:off x="4301615"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1442EEA-24DF-402E-9703-0B39A30F1079}"/>
              </a:ext>
            </a:extLst>
          </p:cNvPr>
          <p:cNvSpPr/>
          <p:nvPr/>
        </p:nvSpPr>
        <p:spPr>
          <a:xfrm>
            <a:off x="8323032" y="1027470"/>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38C9438-EA21-4C7B-BDDB-D9AE3BC2752B}"/>
              </a:ext>
            </a:extLst>
          </p:cNvPr>
          <p:cNvSpPr txBox="1"/>
          <p:nvPr/>
        </p:nvSpPr>
        <p:spPr>
          <a:xfrm>
            <a:off x="334298"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4F27C98D-7A09-4D55-AD98-D1DC5F314BCF}"/>
              </a:ext>
            </a:extLst>
          </p:cNvPr>
          <p:cNvSpPr txBox="1"/>
          <p:nvPr/>
        </p:nvSpPr>
        <p:spPr>
          <a:xfrm>
            <a:off x="4311447"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C5C17ED0-51C2-4D7C-8455-6BE0117366BA}"/>
              </a:ext>
            </a:extLst>
          </p:cNvPr>
          <p:cNvSpPr txBox="1"/>
          <p:nvPr/>
        </p:nvSpPr>
        <p:spPr>
          <a:xfrm>
            <a:off x="8342679" y="477293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403871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ОСТАЛЕ РЕЛЕВАНТНЕ ИНФорМАЦИЈЕ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042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59854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8108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ЈАВНЕ ПОЛИТИКЕ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955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1:</a:t>
            </a:r>
            <a:endParaRPr lang="en-US" sz="1500" dirty="0">
              <a:solidFill>
                <a:srgbClr val="7030A0"/>
              </a:solidFill>
            </a:endParaRPr>
          </a:p>
        </p:txBody>
      </p:sp>
    </p:spTree>
    <p:extLst>
      <p:ext uri="{BB962C8B-B14F-4D97-AF65-F5344CB8AC3E}">
        <p14:creationId xmlns:p14="http://schemas.microsoft.com/office/powerpoint/2010/main" val="346693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2:</a:t>
            </a:r>
            <a:endParaRPr lang="en-US" sz="1500" dirty="0">
              <a:solidFill>
                <a:srgbClr val="7030A0"/>
              </a:solidFill>
            </a:endParaRPr>
          </a:p>
        </p:txBody>
      </p:sp>
    </p:spTree>
    <p:extLst>
      <p:ext uri="{BB962C8B-B14F-4D97-AF65-F5344CB8AC3E}">
        <p14:creationId xmlns:p14="http://schemas.microsoft.com/office/powerpoint/2010/main" val="134286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3:</a:t>
            </a:r>
            <a:endParaRPr lang="en-US" sz="1500" dirty="0">
              <a:solidFill>
                <a:srgbClr val="7030A0"/>
              </a:solidFill>
            </a:endParaRPr>
          </a:p>
        </p:txBody>
      </p:sp>
    </p:spTree>
    <p:extLst>
      <p:ext uri="{BB962C8B-B14F-4D97-AF65-F5344CB8AC3E}">
        <p14:creationId xmlns:p14="http://schemas.microsoft.com/office/powerpoint/2010/main" val="129017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93878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a:t>
            </a:r>
          </a:p>
          <a:p>
            <a:pPr algn="ctr"/>
            <a:r>
              <a:rPr lang="bs-Cyrl-B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ГРАФИКОНИ, ДИЈАГРАМИ, САЖЕЦИ РЕЗУЛТАТА АНКЕТИРАЊА/МИНИ-ИСТРАЖИВАЊА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8500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ДОДАТНЕ АНКЕТЕ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291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МЕДИЈИ, ДОПИСИ</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9530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ДОДАТНА ДОКУМЕНТАЦИЈА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8619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ФОтоГРАФИЈЕ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FBFF068-C13B-4C6E-885E-8FDCAAE98062}"/>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D3485D-1400-4C57-ACCF-9562873F731D}"/>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95CBCD-6BA4-4259-8756-CBFD804090F0}"/>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14A4B72-6FAA-4123-AD0E-4C58AF9990CB}"/>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E5485EC8-20F3-4554-AA2A-D0B04610B47A}"/>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645957AA-2E77-4D9A-BB68-CFD7A158329D}"/>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712168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ЛИСТА ИЗВОРА ИНФОРМАЦИЈА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1A68F176-FE66-4FF6-A13E-D232009B76B4}"/>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369390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ВИДЕО-ПРЕЗЕНТАЦИЈА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4158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НАШЕГ РАЗРЕДА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155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394412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34931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8807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4686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 О УСТАВНОСТИ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584D6CA-3023-4D3C-AC60-265DAB002F03}"/>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о уставности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00495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E1F440AD-4219-4248-A7FC-9791B218F6EA}"/>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6D0AFF2-26ED-46CA-8A15-AFA7FF1491D9}"/>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23E2BA-3B77-4943-BD4C-8E6515410BEB}"/>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039C9A8-C504-45DD-B351-E19ED2E8C50F}"/>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E1A70604-9CD6-4E72-83C1-88DA94A0F3C6}"/>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1" name="TextBox 10">
            <a:extLst>
              <a:ext uri="{FF2B5EF4-FFF2-40B4-BE49-F238E27FC236}">
                <a16:creationId xmlns:a16="http://schemas.microsoft.com/office/drawing/2014/main" id="{5C963BA6-87D7-4E70-9620-CBB608C0C64F}"/>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28192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ШТАМПАНИ МАТЕРИЈАЛ</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2757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ПИСМА ПОДРШКЕ ИЛИ ОПОНЕНАТА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830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15597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589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 </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ПЛАН АКЦИЈЕ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44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вашег плана акције:</a:t>
            </a:r>
            <a:endParaRPr lang="en-US" sz="1500" dirty="0">
              <a:solidFill>
                <a:srgbClr val="7030A0"/>
              </a:solidFill>
            </a:endParaRPr>
          </a:p>
        </p:txBody>
      </p:sp>
    </p:spTree>
    <p:extLst>
      <p:ext uri="{BB962C8B-B14F-4D97-AF65-F5344CB8AC3E}">
        <p14:creationId xmlns:p14="http://schemas.microsoft.com/office/powerpoint/2010/main" val="31154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вашег плана акције:</a:t>
            </a:r>
            <a:endParaRPr lang="en-US" sz="1500" dirty="0">
              <a:solidFill>
                <a:srgbClr val="7030A0"/>
              </a:solidFill>
            </a:endParaRPr>
          </a:p>
        </p:txBody>
      </p:sp>
    </p:spTree>
    <p:extLst>
      <p:ext uri="{BB962C8B-B14F-4D97-AF65-F5344CB8AC3E}">
        <p14:creationId xmlns:p14="http://schemas.microsoft.com/office/powerpoint/2010/main" val="362856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резултати анкете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265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ОДРЖАНИ САСТАНЦИ (ВИДЕО ПОЗИВИ)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7223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ПИСМА ПОДРШКЕ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06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ПЕТИЦИЈЕ И СПОРАЗУМИ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54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ИНФО-МАТЕРИЈАЛИ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8397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ФОТоГРАФИЈЕ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8B5D65F-BF06-41EF-B978-45AD1873AB30}"/>
              </a:ext>
            </a:extLst>
          </p:cNvPr>
          <p:cNvSpPr/>
          <p:nvPr/>
        </p:nvSpPr>
        <p:spPr>
          <a:xfrm>
            <a:off x="334298"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EBCC764-1DCF-43CF-ABFC-EEAD5100DA55}"/>
              </a:ext>
            </a:extLst>
          </p:cNvPr>
          <p:cNvSpPr/>
          <p:nvPr/>
        </p:nvSpPr>
        <p:spPr>
          <a:xfrm>
            <a:off x="4301615"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844114-834B-49C0-97CA-A2AC55139967}"/>
              </a:ext>
            </a:extLst>
          </p:cNvPr>
          <p:cNvSpPr/>
          <p:nvPr/>
        </p:nvSpPr>
        <p:spPr>
          <a:xfrm>
            <a:off x="8323032" y="121664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B6EADD4-B780-4205-9B81-241DD3651C76}"/>
              </a:ext>
            </a:extLst>
          </p:cNvPr>
          <p:cNvSpPr txBox="1"/>
          <p:nvPr/>
        </p:nvSpPr>
        <p:spPr>
          <a:xfrm>
            <a:off x="334298"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06548BBF-F75F-40C1-8F60-E06687E660E8}"/>
              </a:ext>
            </a:extLst>
          </p:cNvPr>
          <p:cNvSpPr txBox="1"/>
          <p:nvPr/>
        </p:nvSpPr>
        <p:spPr>
          <a:xfrm>
            <a:off x="4311447"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2E0CCFA8-5245-4626-A37C-E05B9A553E73}"/>
              </a:ext>
            </a:extLst>
          </p:cNvPr>
          <p:cNvSpPr txBox="1"/>
          <p:nvPr/>
        </p:nvSpPr>
        <p:spPr>
          <a:xfrm>
            <a:off x="8342679" y="496210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3906106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ФИНАНСИЈКА СРЕДСТВА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974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ЛИСТА ИЗВОРА ИНФОРМАЦИЈА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8860DE3-BF95-4D8D-A99D-93CF78295C3A}"/>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62449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ВИДЕО-ПРЕЗЕНТАЦИЈА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4727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НАУЧЕНО</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73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 НАУЧЕНО: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77438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TotalTime>
  <Words>2535</Words>
  <Application>Microsoft Office PowerPoint</Application>
  <PresentationFormat>Widescreen</PresentationFormat>
  <Paragraphs>233</Paragraphs>
  <Slides>50</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Disti Disti</cp:lastModifiedBy>
  <cp:revision>41</cp:revision>
  <dcterms:created xsi:type="dcterms:W3CDTF">2021-02-02T07:59:02Z</dcterms:created>
  <dcterms:modified xsi:type="dcterms:W3CDTF">2023-09-21T13:03:44Z</dcterms:modified>
</cp:coreProperties>
</file>